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34"/>
  </p:notesMasterIdLst>
  <p:sldIdLst>
    <p:sldId id="256" r:id="rId2"/>
    <p:sldId id="260" r:id="rId3"/>
    <p:sldId id="288" r:id="rId4"/>
    <p:sldId id="287" r:id="rId5"/>
    <p:sldId id="261" r:id="rId6"/>
    <p:sldId id="268" r:id="rId7"/>
    <p:sldId id="271" r:id="rId8"/>
    <p:sldId id="289" r:id="rId9"/>
    <p:sldId id="263" r:id="rId10"/>
    <p:sldId id="291" r:id="rId11"/>
    <p:sldId id="290" r:id="rId12"/>
    <p:sldId id="276" r:id="rId13"/>
    <p:sldId id="280" r:id="rId14"/>
    <p:sldId id="282" r:id="rId15"/>
    <p:sldId id="283" r:id="rId16"/>
    <p:sldId id="285" r:id="rId17"/>
    <p:sldId id="306" r:id="rId18"/>
    <p:sldId id="308" r:id="rId19"/>
    <p:sldId id="275" r:id="rId20"/>
    <p:sldId id="272" r:id="rId21"/>
    <p:sldId id="265" r:id="rId22"/>
    <p:sldId id="305" r:id="rId23"/>
    <p:sldId id="303" r:id="rId24"/>
    <p:sldId id="298" r:id="rId25"/>
    <p:sldId id="304" r:id="rId26"/>
    <p:sldId id="299" r:id="rId27"/>
    <p:sldId id="300" r:id="rId28"/>
    <p:sldId id="297" r:id="rId29"/>
    <p:sldId id="274" r:id="rId30"/>
    <p:sldId id="302" r:id="rId31"/>
    <p:sldId id="266" r:id="rId32"/>
    <p:sldId id="264" r:id="rId33"/>
  </p:sldIdLst>
  <p:sldSz cx="9906000" cy="6858000" type="A4"/>
  <p:notesSz cx="6858000" cy="9144000"/>
  <p:embeddedFontLst>
    <p:embeddedFont>
      <p:font typeface="NEXON Lv2 Gothic" pitchFamily="2" charset="-127"/>
      <p:regular r:id="rId35"/>
    </p:embeddedFont>
    <p:embeddedFont>
      <p:font typeface="NEXON Lv2 Gothic Bold" pitchFamily="2" charset="-127"/>
      <p:bold r:id="rId36"/>
    </p:embeddedFont>
    <p:embeddedFont>
      <p:font typeface="NEXON LV2 GOTHIC LIGHT" pitchFamily="2" charset="-127"/>
      <p:regular r:id="rId37"/>
    </p:embeddedFont>
    <p:embeddedFont>
      <p:font typeface="NEXON LV2 GOTHIC LIGHT" pitchFamily="2" charset="-127"/>
      <p:regular r:id="rId37"/>
    </p:embeddedFont>
    <p:embeddedFont>
      <p:font typeface="NEXON Lv2 Gothic Medium" pitchFamily="2" charset="-127"/>
      <p:regular r:id="rId38"/>
    </p:embeddedFont>
    <p:embeddedFont>
      <p:font typeface="NEXON Lv2 Gothic Medium" pitchFamily="2" charset="-127"/>
      <p:regular r:id="rId38"/>
    </p:embeddedFont>
    <p:embeddedFont>
      <p:font typeface="NEXON LV2 GOTHIC OTF LIGHT" pitchFamily="2" charset="-127"/>
      <p:regular r:id="rId39"/>
    </p:embeddedFont>
    <p:embeddedFont>
      <p:font typeface="THEJung140" panose="02020603020101020101" pitchFamily="18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36" userDrawn="1">
          <p15:clr>
            <a:srgbClr val="A4A3A4"/>
          </p15:clr>
        </p15:guide>
        <p15:guide id="3" orient="horz" pos="4032" userDrawn="1">
          <p15:clr>
            <a:srgbClr val="A4A3A4"/>
          </p15:clr>
        </p15:guide>
        <p15:guide id="4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E5D8"/>
    <a:srgbClr val="FBE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4"/>
    <p:restoredTop sz="91092"/>
  </p:normalViewPr>
  <p:slideViewPr>
    <p:cSldViewPr snapToGrid="0">
      <p:cViewPr>
        <p:scale>
          <a:sx n="106" d="100"/>
          <a:sy n="106" d="100"/>
        </p:scale>
        <p:origin x="-56" y="160"/>
      </p:cViewPr>
      <p:guideLst>
        <p:guide pos="336"/>
        <p:guide orient="horz" pos="4032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nny/Documents/1.%20Fall%202023%20(2Q)/SCM%20517%20(process)/0.%20Week2_Case%20Study/Sales_Transaction_Dataset_F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nny/Documents/1.%20Fall%202023%20(2Q)/SCM%20517%20(process)/0.%20Week2_Case%20Study/Sales_Transaction_Dataset_F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906781583615478E-2"/>
          <c:y val="7.8409269700403697E-2"/>
          <c:w val="0.8979091539603351"/>
          <c:h val="0.757556227831008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Sheet7!$B$26</c:f>
              <c:strCache>
                <c:ptCount val="1"/>
                <c:pt idx="0">
                  <c:v>Sum of Bid Size ($)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3175">
              <a:solidFill>
                <a:schemeClr val="bg1"/>
              </a:solidFill>
            </a:ln>
            <a:effectLst/>
          </c:spPr>
          <c:invertIfNegative val="0"/>
          <c:cat>
            <c:strRef>
              <c:f>Sheet7!$A$27:$A$38</c:f>
              <c:strCache>
                <c:ptCount val="12"/>
                <c:pt idx="0">
                  <c:v>2018.1Q</c:v>
                </c:pt>
                <c:pt idx="1">
                  <c:v>2018.2Q</c:v>
                </c:pt>
                <c:pt idx="2">
                  <c:v>2018.3Q</c:v>
                </c:pt>
                <c:pt idx="3">
                  <c:v>2018.4Q</c:v>
                </c:pt>
                <c:pt idx="4">
                  <c:v>2019.1Q</c:v>
                </c:pt>
                <c:pt idx="5">
                  <c:v>2019.2Q</c:v>
                </c:pt>
                <c:pt idx="6">
                  <c:v>2019.3Q</c:v>
                </c:pt>
                <c:pt idx="7">
                  <c:v>2019.4Q</c:v>
                </c:pt>
                <c:pt idx="8">
                  <c:v>2020.1Q</c:v>
                </c:pt>
                <c:pt idx="9">
                  <c:v>2020.2Q</c:v>
                </c:pt>
                <c:pt idx="10">
                  <c:v>2020.3Q</c:v>
                </c:pt>
                <c:pt idx="11">
                  <c:v>2020.4Q</c:v>
                </c:pt>
              </c:strCache>
            </c:strRef>
          </c:cat>
          <c:val>
            <c:numRef>
              <c:f>Sheet7!$B$27:$B$38</c:f>
              <c:numCache>
                <c:formatCode>_(* #,##0.00_);_(* \(#,##0.00\);_(* "-"??_);_(@_)</c:formatCode>
                <c:ptCount val="12"/>
                <c:pt idx="0">
                  <c:v>298141626</c:v>
                </c:pt>
                <c:pt idx="1">
                  <c:v>290321490</c:v>
                </c:pt>
                <c:pt idx="2">
                  <c:v>337975460</c:v>
                </c:pt>
                <c:pt idx="3">
                  <c:v>354416156</c:v>
                </c:pt>
                <c:pt idx="4">
                  <c:v>346253134</c:v>
                </c:pt>
                <c:pt idx="5">
                  <c:v>342327986</c:v>
                </c:pt>
                <c:pt idx="6">
                  <c:v>401129965</c:v>
                </c:pt>
                <c:pt idx="7">
                  <c:v>437466167</c:v>
                </c:pt>
                <c:pt idx="8">
                  <c:v>429263890</c:v>
                </c:pt>
                <c:pt idx="9">
                  <c:v>405200804</c:v>
                </c:pt>
                <c:pt idx="10">
                  <c:v>483322432</c:v>
                </c:pt>
                <c:pt idx="11">
                  <c:v>517935855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DF-1448-A657-FA4E37AA8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6"/>
        <c:overlap val="-69"/>
        <c:axId val="1431098927"/>
        <c:axId val="1431162799"/>
      </c:barChart>
      <c:lineChart>
        <c:grouping val="standard"/>
        <c:varyColors val="0"/>
        <c:ser>
          <c:idx val="1"/>
          <c:order val="1"/>
          <c:tx>
            <c:strRef>
              <c:f>Sheet7!$C$26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Sheet7!$A$27:$A$38</c:f>
              <c:strCache>
                <c:ptCount val="12"/>
                <c:pt idx="0">
                  <c:v>2018.1Q</c:v>
                </c:pt>
                <c:pt idx="1">
                  <c:v>2018.2Q</c:v>
                </c:pt>
                <c:pt idx="2">
                  <c:v>2018.3Q</c:v>
                </c:pt>
                <c:pt idx="3">
                  <c:v>2018.4Q</c:v>
                </c:pt>
                <c:pt idx="4">
                  <c:v>2019.1Q</c:v>
                </c:pt>
                <c:pt idx="5">
                  <c:v>2019.2Q</c:v>
                </c:pt>
                <c:pt idx="6">
                  <c:v>2019.3Q</c:v>
                </c:pt>
                <c:pt idx="7">
                  <c:v>2019.4Q</c:v>
                </c:pt>
                <c:pt idx="8">
                  <c:v>2020.1Q</c:v>
                </c:pt>
                <c:pt idx="9">
                  <c:v>2020.2Q</c:v>
                </c:pt>
                <c:pt idx="10">
                  <c:v>2020.3Q</c:v>
                </c:pt>
                <c:pt idx="11">
                  <c:v>2020.4Q</c:v>
                </c:pt>
              </c:strCache>
            </c:strRef>
          </c:cat>
          <c:val>
            <c:numRef>
              <c:f>Sheet7!$C$27:$C$38</c:f>
              <c:numCache>
                <c:formatCode>_(* #,##0_);_(* \(#,##0\);_(* "-"??_);_(@_)</c:formatCode>
                <c:ptCount val="12"/>
                <c:pt idx="0">
                  <c:v>18880000000</c:v>
                </c:pt>
                <c:pt idx="1">
                  <c:v>17000000000</c:v>
                </c:pt>
                <c:pt idx="2">
                  <c:v>16999970000</c:v>
                </c:pt>
                <c:pt idx="3">
                  <c:v>16999720000</c:v>
                </c:pt>
                <c:pt idx="4">
                  <c:v>16499860000</c:v>
                </c:pt>
                <c:pt idx="5">
                  <c:v>16350000000</c:v>
                </c:pt>
                <c:pt idx="6">
                  <c:v>16300000000</c:v>
                </c:pt>
                <c:pt idx="7">
                  <c:v>16150000000</c:v>
                </c:pt>
                <c:pt idx="8">
                  <c:v>16000000000</c:v>
                </c:pt>
                <c:pt idx="9">
                  <c:v>15000000000</c:v>
                </c:pt>
                <c:pt idx="10">
                  <c:v>15000000000</c:v>
                </c:pt>
                <c:pt idx="11">
                  <c:v>15000000000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DF-1448-A657-FA4E37AA8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045503"/>
        <c:axId val="1287101375"/>
      </c:lineChart>
      <c:catAx>
        <c:axId val="143109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1162799"/>
        <c:crosses val="autoZero"/>
        <c:auto val="1"/>
        <c:lblAlgn val="ctr"/>
        <c:lblOffset val="100"/>
        <c:noMultiLvlLbl val="0"/>
      </c:catAx>
      <c:valAx>
        <c:axId val="1431162799"/>
        <c:scaling>
          <c:orientation val="minMax"/>
          <c:min val="50000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75000"/>
                </a:schemeClr>
              </a:solidFill>
              <a:prstDash val="dash"/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1098927"/>
        <c:crosses val="autoZero"/>
        <c:crossBetween val="between"/>
      </c:valAx>
      <c:valAx>
        <c:axId val="1287101375"/>
        <c:scaling>
          <c:orientation val="minMax"/>
          <c:min val="5000000000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045503"/>
        <c:crosses val="max"/>
        <c:crossBetween val="between"/>
      </c:valAx>
      <c:catAx>
        <c:axId val="21310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87101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012246476545236"/>
          <c:y val="9.8180335863313241E-3"/>
          <c:w val="0.82306477366272923"/>
          <c:h val="4.35162773731078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79996244567397"/>
          <c:y val="0.16917488921798546"/>
          <c:w val="0.73102565574458178"/>
          <c:h val="0.77040395630899616"/>
        </c:manualLayout>
      </c:layout>
      <c:doughnutChart>
        <c:varyColors val="1"/>
        <c:ser>
          <c:idx val="0"/>
          <c:order val="0"/>
          <c:tx>
            <c:strRef>
              <c:f>Sheet12!$D$4</c:f>
              <c:strCache>
                <c:ptCount val="1"/>
                <c:pt idx="0">
                  <c:v>M/S</c:v>
                </c:pt>
              </c:strCache>
            </c:strRef>
          </c:tx>
          <c:spPr>
            <a:solidFill>
              <a:schemeClr val="bg1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c:spPr>
          <c:dPt>
            <c:idx val="0"/>
            <c:bubble3D val="0"/>
            <c:explosion val="1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40-204F-8CCC-D8E4F830F08C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40-204F-8CCC-D8E4F830F08C}"/>
              </c:ext>
            </c:extLst>
          </c:dPt>
          <c:dPt>
            <c:idx val="2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40-204F-8CCC-D8E4F830F08C}"/>
              </c:ext>
            </c:extLst>
          </c:dPt>
          <c:dPt>
            <c:idx val="3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40-204F-8CCC-D8E4F830F08C}"/>
              </c:ext>
            </c:extLst>
          </c:dPt>
          <c:dPt>
            <c:idx val="4"/>
            <c:bubble3D val="0"/>
            <c:spPr>
              <a:solidFill>
                <a:srgbClr val="FBE5F3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840-204F-8CCC-D8E4F830F08C}"/>
              </c:ext>
            </c:extLst>
          </c:dPt>
          <c:dPt>
            <c:idx val="5"/>
            <c:bubble3D val="0"/>
            <c:spPr>
              <a:solidFill>
                <a:schemeClr val="bg1">
                  <a:lumMod val="9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840-204F-8CCC-D8E4F830F08C}"/>
              </c:ext>
            </c:extLst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840-204F-8CCC-D8E4F830F08C}"/>
              </c:ext>
            </c:extLst>
          </c:dPt>
          <c:dPt>
            <c:idx val="7"/>
            <c:bubble3D val="0"/>
            <c:spPr>
              <a:solidFill>
                <a:schemeClr val="bg1">
                  <a:lumMod val="7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3840-204F-8CCC-D8E4F830F08C}"/>
              </c:ext>
            </c:extLst>
          </c:dPt>
          <c:dLbls>
            <c:dLbl>
              <c:idx val="0"/>
              <c:layout>
                <c:manualLayout>
                  <c:x val="-5.3408727953392268E-3"/>
                  <c:y val="8.68249987314548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EXON Lv2 Gothic Bold" pitchFamily="2" charset="-127"/>
                        <a:ea typeface="NEXON Lv2 Gothic Bold" pitchFamily="2" charset="-127"/>
                        <a:cs typeface="+mn-cs"/>
                      </a:defRPr>
                    </a:pPr>
                    <a:fld id="{4DB3C1B9-7313-3644-A69E-A9A321EDAF5D}" type="CATEGORYNAME">
                      <a:rPr lang="en-US" sz="1600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EXON Lv2 Gothic Bold" pitchFamily="2" charset="-127"/>
                        <a:ea typeface="NEXON Lv2 Gothic Bold" pitchFamily="2" charset="-127"/>
                      </a:rPr>
                      <a:pPr>
                        <a:defRPr sz="1800" b="1">
                          <a:latin typeface="NEXON Lv2 Gothic Bold" pitchFamily="2" charset="-127"/>
                          <a:ea typeface="NEXON Lv2 Gothic Bold" pitchFamily="2" charset="-127"/>
                        </a:defRPr>
                      </a:pPr>
                      <a:t>[CATEGORY NAME]</a:t>
                    </a:fld>
                    <a:endParaRPr lang="en-US" sz="1800" b="1" i="0" baseline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EXON Lv2 Gothic Bold" pitchFamily="2" charset="-127"/>
                      <a:ea typeface="NEXON Lv2 Gothic Bold" pitchFamily="2" charset="-127"/>
                    </a:endParaRPr>
                  </a:p>
                  <a:p>
                    <a:pPr>
                      <a:defRPr sz="1800" b="1">
                        <a:latin typeface="NEXON Lv2 Gothic Bold" pitchFamily="2" charset="-127"/>
                        <a:ea typeface="NEXON Lv2 Gothic Bold" pitchFamily="2" charset="-127"/>
                      </a:defRPr>
                    </a:pPr>
                    <a:fld id="{539062CB-F8F9-014B-AB11-F39B5681019B}" type="VALUE">
                      <a:rPr lang="en-US" sz="1800" b="1" i="0" baseline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EXON Lv2 Gothic Bold" pitchFamily="2" charset="-127"/>
                        <a:ea typeface="NEXON Lv2 Gothic Bold" pitchFamily="2" charset="-127"/>
                      </a:rPr>
                      <a:pPr>
                        <a:defRPr sz="1800" b="1">
                          <a:latin typeface="NEXON Lv2 Gothic Bold" pitchFamily="2" charset="-127"/>
                          <a:ea typeface="NEXON Lv2 Gothic Bold" pitchFamily="2" charset="-127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EXON Lv2 Gothic Bold" pitchFamily="2" charset="-127"/>
                      <a:ea typeface="NEXON Lv2 Gothic Bold" pitchFamily="2" charset="-127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240403408317927"/>
                      <c:h val="0.399290800101314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840-204F-8CCC-D8E4F830F08C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EXON Lv2 Gothic Bold" pitchFamily="2" charset="-127"/>
                      <a:ea typeface="NEXON Lv2 Gothic Bold" pitchFamily="2" charset="-127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840-204F-8CCC-D8E4F830F08C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EXON Lv2 Gothic Bold" pitchFamily="2" charset="-127"/>
                      <a:ea typeface="NEXON Lv2 Gothic Bold" pitchFamily="2" charset="-127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840-204F-8CCC-D8E4F830F08C}"/>
                </c:ext>
              </c:extLst>
            </c:dLbl>
            <c:dLbl>
              <c:idx val="3"/>
              <c:layout>
                <c:manualLayout>
                  <c:x val="-1.8693054783687317E-2"/>
                  <c:y val="1.22165102288022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EXON Lv2 Gothic Bold" pitchFamily="2" charset="-127"/>
                        <a:ea typeface="NEXON Lv2 Gothic Bold" pitchFamily="2" charset="-127"/>
                        <a:cs typeface="+mn-cs"/>
                      </a:defRPr>
                    </a:pPr>
                    <a:fld id="{F2BA94E7-6C9F-4D47-91EA-60B701C647B4}" type="CATEGORYNAME">
                      <a:rPr lang="en-US" sz="1200" smtClean="0"/>
                      <a:pPr>
                        <a:defRPr sz="1200" b="1">
                          <a:latin typeface="NEXON Lv2 Gothic Bold" pitchFamily="2" charset="-127"/>
                          <a:ea typeface="NEXON Lv2 Gothic Bold" pitchFamily="2" charset="-127"/>
                        </a:defRPr>
                      </a:pPr>
                      <a:t>[CATEGORY NAME]</a:t>
                    </a:fld>
                    <a:endParaRPr lang="en-US" sz="1200" baseline="0" dirty="0"/>
                  </a:p>
                  <a:p>
                    <a:pPr>
                      <a:defRPr sz="1200" b="1">
                        <a:latin typeface="NEXON Lv2 Gothic Bold" pitchFamily="2" charset="-127"/>
                        <a:ea typeface="NEXON Lv2 Gothic Bold" pitchFamily="2" charset="-127"/>
                      </a:defRPr>
                    </a:pPr>
                    <a:r>
                      <a:rPr lang="en-US" sz="1200" baseline="0" dirty="0"/>
                      <a:t> </a:t>
                    </a:r>
                    <a:fld id="{B1C5E0B4-DDC0-664B-8A2B-8AACA39FFBB8}" type="VALUE">
                      <a:rPr lang="en-US" sz="1200" baseline="0"/>
                      <a:pPr>
                        <a:defRPr sz="1200" b="1">
                          <a:latin typeface="NEXON Lv2 Gothic Bold" pitchFamily="2" charset="-127"/>
                          <a:ea typeface="NEXON Lv2 Gothic Bold" pitchFamily="2" charset="-127"/>
                        </a:defRPr>
                      </a:pPr>
                      <a:t>[VALUE]</a:t>
                    </a:fld>
                    <a:endParaRPr lang="en-US" sz="1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NEXON Lv2 Gothic Bold" pitchFamily="2" charset="-127"/>
                      <a:ea typeface="NEXON Lv2 Gothic Bold" pitchFamily="2" charset="-127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840-204F-8CCC-D8E4F830F08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840-204F-8CCC-D8E4F830F08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840-204F-8CCC-D8E4F830F08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840-204F-8CCC-D8E4F830F08C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3840-204F-8CCC-D8E4F830F0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EXON Lv2 Gothic Bold" pitchFamily="2" charset="-127"/>
                    <a:ea typeface="NEXON Lv2 Gothic Bold" pitchFamily="2" charset="-127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Sheet12!$C$5:$C$12</c:f>
              <c:strCache>
                <c:ptCount val="8"/>
                <c:pt idx="0">
                  <c:v>Gentech</c:v>
                </c:pt>
                <c:pt idx="1">
                  <c:v>A Tech</c:v>
                </c:pt>
                <c:pt idx="2">
                  <c:v>B Tech</c:v>
                </c:pt>
                <c:pt idx="3">
                  <c:v>C Tech</c:v>
                </c:pt>
                <c:pt idx="4">
                  <c:v>D Tech</c:v>
                </c:pt>
                <c:pt idx="5">
                  <c:v>E Tech</c:v>
                </c:pt>
                <c:pt idx="6">
                  <c:v>H Tech</c:v>
                </c:pt>
                <c:pt idx="7">
                  <c:v>I Tech</c:v>
                </c:pt>
              </c:strCache>
            </c:strRef>
          </c:cat>
          <c:val>
            <c:numRef>
              <c:f>Sheet12!$D$5:$D$12</c:f>
              <c:numCache>
                <c:formatCode>0%</c:formatCode>
                <c:ptCount val="8"/>
                <c:pt idx="0">
                  <c:v>0.3</c:v>
                </c:pt>
                <c:pt idx="1">
                  <c:v>0.28000000000000003</c:v>
                </c:pt>
                <c:pt idx="2">
                  <c:v>0.2</c:v>
                </c:pt>
                <c:pt idx="3">
                  <c:v>7.0000000000000007E-2</c:v>
                </c:pt>
                <c:pt idx="4">
                  <c:v>0.04</c:v>
                </c:pt>
                <c:pt idx="5">
                  <c:v>0.03</c:v>
                </c:pt>
                <c:pt idx="6">
                  <c:v>0.02</c:v>
                </c:pt>
                <c:pt idx="7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840-204F-8CCC-D8E4F830F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9420201998537781E-2"/>
          <c:y val="3.2223793187854545E-2"/>
          <c:w val="0.89320462250437727"/>
          <c:h val="5.21833377783136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>
          <a:lumMod val="75000"/>
          <a:lumOff val="2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93BD7-3D74-BA40-B8DB-113045EC7056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0C190-0A04-C445-B6C8-BFB42E8DB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92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Hello? We are consultant of </a:t>
            </a:r>
            <a:r>
              <a:rPr lang="en-US" dirty="0" err="1"/>
              <a:t>gentech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43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0C190-0A04-C445-B6C8-BFB42E8DBF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41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12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0C190-0A04-C445-B6C8-BFB42E8DBF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196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 convert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9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explain the process that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84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70% - within 35 days </a:t>
            </a:r>
          </a:p>
          <a:p>
            <a:r>
              <a:rPr lang="en-US" dirty="0"/>
              <a:t>We considered 1.5 sigma shift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13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46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0C190-0A04-C445-B6C8-BFB42E8DBF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295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0C190-0A04-C445-B6C8-BFB42E8DBF0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100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0C190-0A04-C445-B6C8-BFB42E8DBF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0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3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6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35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1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51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8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34C5-64F6-3A4B-9B82-8643E8803492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9492C-8437-E146-8A21-E47FF4460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mputer with a screen on it&#10;&#10;Description automatically generated with medium confidence">
            <a:extLst>
              <a:ext uri="{FF2B5EF4-FFF2-40B4-BE49-F238E27FC236}">
                <a16:creationId xmlns:a16="http://schemas.microsoft.com/office/drawing/2014/main" id="{6A5703E9-DB0F-6538-0478-645F6AC45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543" b="-627"/>
          <a:stretch/>
        </p:blipFill>
        <p:spPr>
          <a:xfrm>
            <a:off x="-287660" y="-143434"/>
            <a:ext cx="10286683" cy="70608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434123-47E5-5D1E-3563-370BB95FCDB7}"/>
              </a:ext>
            </a:extLst>
          </p:cNvPr>
          <p:cNvSpPr/>
          <p:nvPr/>
        </p:nvSpPr>
        <p:spPr>
          <a:xfrm>
            <a:off x="-287660" y="-143434"/>
            <a:ext cx="10251587" cy="700143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20000">
                <a:schemeClr val="tx1">
                  <a:lumMod val="75000"/>
                  <a:lumOff val="25000"/>
                  <a:alpha val="84000"/>
                </a:schemeClr>
              </a:gs>
              <a:gs pos="83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13870-1503-B5F1-9CC1-9698E0100C9C}"/>
              </a:ext>
            </a:extLst>
          </p:cNvPr>
          <p:cNvSpPr txBox="1"/>
          <p:nvPr/>
        </p:nvSpPr>
        <p:spPr>
          <a:xfrm>
            <a:off x="1862260" y="2502972"/>
            <a:ext cx="76245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Operation 6-Sigma</a:t>
            </a:r>
            <a:r>
              <a:rPr lang="ko-KR" altLang="en-US" sz="44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 </a:t>
            </a:r>
            <a:r>
              <a:rPr lang="en-US" altLang="ko-KR" sz="44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Project</a:t>
            </a:r>
            <a:endParaRPr lang="en-US" sz="4400" b="1" dirty="0">
              <a:solidFill>
                <a:schemeClr val="bg1"/>
              </a:solidFill>
              <a:latin typeface="NEXON Lv2 Gothic Bold" pitchFamily="2" charset="-127"/>
              <a:ea typeface="NEXON Lv2 Gothic Bold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D1132-D0E2-93EB-66DF-BB96F39FD0C9}"/>
              </a:ext>
            </a:extLst>
          </p:cNvPr>
          <p:cNvSpPr txBox="1"/>
          <p:nvPr/>
        </p:nvSpPr>
        <p:spPr>
          <a:xfrm>
            <a:off x="8918028" y="6053541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pc="-150" dirty="0">
                <a:solidFill>
                  <a:schemeClr val="bg1">
                    <a:lumMod val="50000"/>
                  </a:schemeClr>
                </a:solidFill>
                <a:latin typeface="NEXON Lv2 Gothic Light" pitchFamily="2" charset="-127"/>
                <a:ea typeface="NEXON Lv2 Gothic Light" pitchFamily="2" charset="-127"/>
                <a:cs typeface="Didot" panose="02000503000000020003" pitchFamily="2" charset="-79"/>
              </a:rPr>
              <a:t>Team #383</a:t>
            </a:r>
          </a:p>
          <a:p>
            <a:pPr algn="r"/>
            <a:r>
              <a:rPr lang="en-US" sz="1400" spc="-150" dirty="0">
                <a:solidFill>
                  <a:schemeClr val="bg1">
                    <a:lumMod val="75000"/>
                  </a:schemeClr>
                </a:solidFill>
                <a:latin typeface="NEXON Lv2 Gothic Light" pitchFamily="2" charset="-127"/>
                <a:ea typeface="NEXON Lv2 Gothic Light" pitchFamily="2" charset="-127"/>
                <a:cs typeface="Didot" panose="02000503000000020003" pitchFamily="2" charset="-79"/>
              </a:rPr>
              <a:t>Tech Devils</a:t>
            </a:r>
          </a:p>
          <a:p>
            <a:pPr algn="r"/>
            <a:r>
              <a:rPr lang="en-US" sz="1200" spc="-150" dirty="0">
                <a:solidFill>
                  <a:schemeClr val="bg1">
                    <a:lumMod val="50000"/>
                  </a:schemeClr>
                </a:solidFill>
                <a:latin typeface="NEXON Lv2 Gothic Light" pitchFamily="2" charset="-127"/>
                <a:ea typeface="NEXON Lv2 Gothic Light" pitchFamily="2" charset="-127"/>
                <a:cs typeface="Didot" panose="02000503000000020003" pitchFamily="2" charset="-79"/>
              </a:rPr>
              <a:t>SCM517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2F86B0-F946-81CA-F8EF-4D5220FC08E5}"/>
              </a:ext>
            </a:extLst>
          </p:cNvPr>
          <p:cNvCxnSpPr>
            <a:cxnSpLocks/>
          </p:cNvCxnSpPr>
          <p:nvPr/>
        </p:nvCxnSpPr>
        <p:spPr>
          <a:xfrm>
            <a:off x="2220686" y="3311031"/>
            <a:ext cx="87879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3D2A35-7E1C-7398-2012-645C601CB26A}"/>
              </a:ext>
            </a:extLst>
          </p:cNvPr>
          <p:cNvSpPr/>
          <p:nvPr/>
        </p:nvSpPr>
        <p:spPr>
          <a:xfrm>
            <a:off x="852624" y="1614167"/>
            <a:ext cx="8625913" cy="26782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2A787-064C-0514-A5E4-E9D41056535E}"/>
              </a:ext>
            </a:extLst>
          </p:cNvPr>
          <p:cNvSpPr txBox="1"/>
          <p:nvPr/>
        </p:nvSpPr>
        <p:spPr>
          <a:xfrm>
            <a:off x="663129" y="1256376"/>
            <a:ext cx="23439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2">
                    <a:lumMod val="50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Gentech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9B066-73D5-BD9A-E8C9-87F1523CECA6}"/>
              </a:ext>
            </a:extLst>
          </p:cNvPr>
          <p:cNvSpPr txBox="1"/>
          <p:nvPr/>
        </p:nvSpPr>
        <p:spPr>
          <a:xfrm>
            <a:off x="712329" y="1188731"/>
            <a:ext cx="23439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>
                    <a:lumMod val="8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Gentech</a:t>
            </a:r>
          </a:p>
        </p:txBody>
      </p:sp>
    </p:spTree>
    <p:extLst>
      <p:ext uri="{BB962C8B-B14F-4D97-AF65-F5344CB8AC3E}">
        <p14:creationId xmlns:p14="http://schemas.microsoft.com/office/powerpoint/2010/main" val="32125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41877" y="23604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>
                    <a:lumMod val="6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Summary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399B-0D8E-C10E-D8D5-CF863B7D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589CE-0878-F8E2-161D-04D2DEC3C9F1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23" name="Picture 22" descr="A pie chart with numbers and a graph&#10;&#10;Description automatically generated">
            <a:extLst>
              <a:ext uri="{FF2B5EF4-FFF2-40B4-BE49-F238E27FC236}">
                <a16:creationId xmlns:a16="http://schemas.microsoft.com/office/drawing/2014/main" id="{0F16D343-387E-0C54-4BAD-84A6E4880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57"/>
          <a:stretch/>
        </p:blipFill>
        <p:spPr>
          <a:xfrm>
            <a:off x="1788410" y="945113"/>
            <a:ext cx="2677134" cy="2768600"/>
          </a:xfrm>
          <a:prstGeom prst="rect">
            <a:avLst/>
          </a:prstGeom>
        </p:spPr>
      </p:pic>
      <p:pic>
        <p:nvPicPr>
          <p:cNvPr id="27" name="Picture 26" descr="A graph and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27FF6650-4D6C-93D7-EBB1-21BB7F70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8" t="17367" r="57849" b="11228"/>
          <a:stretch/>
        </p:blipFill>
        <p:spPr>
          <a:xfrm>
            <a:off x="6122469" y="956538"/>
            <a:ext cx="2898387" cy="2535241"/>
          </a:xfrm>
          <a:prstGeom prst="rect">
            <a:avLst/>
          </a:prstGeom>
        </p:spPr>
      </p:pic>
      <p:pic>
        <p:nvPicPr>
          <p:cNvPr id="28" name="Picture 27" descr="A graph and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3D2ACDCA-146C-D274-B923-F2C4926CA6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53" t="11259" r="973" b="2460"/>
          <a:stretch/>
        </p:blipFill>
        <p:spPr>
          <a:xfrm>
            <a:off x="5261550" y="3467913"/>
            <a:ext cx="3749276" cy="289954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A8F650-EEE3-3966-E592-A88BA03892F0}"/>
              </a:ext>
            </a:extLst>
          </p:cNvPr>
          <p:cNvCxnSpPr/>
          <p:nvPr/>
        </p:nvCxnSpPr>
        <p:spPr>
          <a:xfrm>
            <a:off x="5087910" y="1219200"/>
            <a:ext cx="0" cy="51435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A5FFD1-7F35-5152-562B-9510E8585C2D}"/>
              </a:ext>
            </a:extLst>
          </p:cNvPr>
          <p:cNvSpPr txBox="1"/>
          <p:nvPr/>
        </p:nvSpPr>
        <p:spPr>
          <a:xfrm>
            <a:off x="609944" y="1306314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</a:rPr>
              <a:t>&lt;By Geo&gt;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0E02C2-7E96-F41F-2106-0A5B3A296F93}"/>
              </a:ext>
            </a:extLst>
          </p:cNvPr>
          <p:cNvSpPr txBox="1"/>
          <p:nvPr/>
        </p:nvSpPr>
        <p:spPr>
          <a:xfrm>
            <a:off x="5222451" y="1312869"/>
            <a:ext cx="1238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</a:rPr>
              <a:t>&lt;By Brand&gt;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D07FE-8F9C-C1D8-207D-B5BEEECB0FDB}"/>
              </a:ext>
            </a:extLst>
          </p:cNvPr>
          <p:cNvSpPr txBox="1"/>
          <p:nvPr/>
        </p:nvSpPr>
        <p:spPr>
          <a:xfrm>
            <a:off x="2501755" y="2106658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Bid Size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XON Lv2 Gothic Medium" pitchFamily="2" charset="-127"/>
              <a:ea typeface="NEXON Lv2 Gothic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4BEE1-E3FB-CD9E-08C8-85E629986CFB}"/>
              </a:ext>
            </a:extLst>
          </p:cNvPr>
          <p:cNvSpPr txBox="1"/>
          <p:nvPr/>
        </p:nvSpPr>
        <p:spPr>
          <a:xfrm>
            <a:off x="6918332" y="2018491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Bid Size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XON Lv2 Gothic Medium" pitchFamily="2" charset="-127"/>
              <a:ea typeface="NEXON Lv2 Gothic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78F68-1AD9-EC88-980E-470CCA62E51B}"/>
              </a:ext>
            </a:extLst>
          </p:cNvPr>
          <p:cNvSpPr txBox="1"/>
          <p:nvPr/>
        </p:nvSpPr>
        <p:spPr>
          <a:xfrm>
            <a:off x="762070" y="3277788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OTF Light" pitchFamily="2" charset="-127"/>
                <a:ea typeface="NEXON Lv2 Gothic OTF Light" pitchFamily="2" charset="-127"/>
              </a:rPr>
              <a:t>Average Cycle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899B70-9214-8F14-ED30-D2840D303CA5}"/>
              </a:ext>
            </a:extLst>
          </p:cNvPr>
          <p:cNvSpPr txBox="1"/>
          <p:nvPr/>
        </p:nvSpPr>
        <p:spPr>
          <a:xfrm>
            <a:off x="5297961" y="3302042"/>
            <a:ext cx="12682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OTF Light" pitchFamily="2" charset="-127"/>
                <a:ea typeface="NEXON Lv2 Gothic OTF Light" pitchFamily="2" charset="-127"/>
              </a:rPr>
              <a:t>Average Cycle time</a:t>
            </a:r>
          </a:p>
        </p:txBody>
      </p:sp>
      <p:pic>
        <p:nvPicPr>
          <p:cNvPr id="12" name="Picture 11" descr="A graph of different sizes and shapes&#10;&#10;Description automatically generated with medium confidence">
            <a:extLst>
              <a:ext uri="{FF2B5EF4-FFF2-40B4-BE49-F238E27FC236}">
                <a16:creationId xmlns:a16="http://schemas.microsoft.com/office/drawing/2014/main" id="{DD3B5CCD-EF5C-CE1E-0F4B-3D6714A9CD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32" b="1536"/>
          <a:stretch/>
        </p:blipFill>
        <p:spPr>
          <a:xfrm>
            <a:off x="657997" y="3491779"/>
            <a:ext cx="4027862" cy="29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0841CD-0591-1137-EB2C-5BF970075FE3}"/>
              </a:ext>
            </a:extLst>
          </p:cNvPr>
          <p:cNvSpPr/>
          <p:nvPr/>
        </p:nvSpPr>
        <p:spPr>
          <a:xfrm>
            <a:off x="-440267" y="1219200"/>
            <a:ext cx="10667999" cy="51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41877" y="236042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Time stamp by Geo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399B-0D8E-C10E-D8D5-CF863B7D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589CE-0878-F8E2-161D-04D2DEC3C9F1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9603F-AA33-7B22-75C1-143275C21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7" y="1219200"/>
            <a:ext cx="8755890" cy="5147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9A7AE9-4352-26D3-18FB-C09EC19FF4BC}"/>
              </a:ext>
            </a:extLst>
          </p:cNvPr>
          <p:cNvSpPr/>
          <p:nvPr/>
        </p:nvSpPr>
        <p:spPr>
          <a:xfrm>
            <a:off x="6498794" y="2910140"/>
            <a:ext cx="431257" cy="256272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5AD51C-C6E0-F299-4D87-234C9436D39C}"/>
              </a:ext>
            </a:extLst>
          </p:cNvPr>
          <p:cNvSpPr/>
          <p:nvPr/>
        </p:nvSpPr>
        <p:spPr>
          <a:xfrm>
            <a:off x="7237115" y="3487656"/>
            <a:ext cx="205488" cy="1985211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88A75-2B9C-06C3-6829-4E7B19547DBF}"/>
              </a:ext>
            </a:extLst>
          </p:cNvPr>
          <p:cNvSpPr txBox="1"/>
          <p:nvPr/>
        </p:nvSpPr>
        <p:spPr>
          <a:xfrm>
            <a:off x="6930051" y="291014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NEXON Lv2 Gothic Bold" pitchFamily="2" charset="-127"/>
                <a:ea typeface="NEXON Lv2 Gothic Bold" pitchFamily="2" charset="-127"/>
              </a:rPr>
              <a:t>~2x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72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3CD990-B774-5D9A-CF3F-6742CF32FE35}"/>
              </a:ext>
            </a:extLst>
          </p:cNvPr>
          <p:cNvSpPr/>
          <p:nvPr/>
        </p:nvSpPr>
        <p:spPr>
          <a:xfrm>
            <a:off x="-440267" y="1219200"/>
            <a:ext cx="10667999" cy="51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41877" y="23604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>
                    <a:lumMod val="65000"/>
                  </a:prstClr>
                </a:solidFill>
                <a:latin typeface="NEXON Lv2 Gothic" pitchFamily="2" charset="-127"/>
                <a:ea typeface="NEXON Lv2 Gothic" pitchFamily="2" charset="-127"/>
              </a:rPr>
              <a:t>Time stamp by Brand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399B-0D8E-C10E-D8D5-CF863B7D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589CE-0878-F8E2-161D-04D2DEC3C9F1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75C59-34AB-8813-E2A7-50948EC3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6" y="1219200"/>
            <a:ext cx="87545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17526" y="230710"/>
            <a:ext cx="364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64FB-1C99-39DB-7CD7-82530D1C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C8A4E-CD77-BDC7-41A0-872BE430397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EFBDF-4E23-3FAB-6876-ABF1DC9E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9" y="1573025"/>
            <a:ext cx="4698217" cy="37409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8472B-ED1B-C315-CF8F-F4C4AF3B184F}"/>
              </a:ext>
            </a:extLst>
          </p:cNvPr>
          <p:cNvSpPr txBox="1"/>
          <p:nvPr/>
        </p:nvSpPr>
        <p:spPr>
          <a:xfrm>
            <a:off x="5860792" y="3027996"/>
            <a:ext cx="3147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accent4"/>
                </a:solidFill>
                <a:latin typeface="NEXON Lv2 Gothic Bold" pitchFamily="2" charset="-127"/>
                <a:ea typeface="NEXON Lv2 Gothic Bold" pitchFamily="2" charset="-127"/>
              </a:rPr>
              <a:t>Are these sellers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accent4"/>
                </a:solidFill>
                <a:latin typeface="NEXON Lv2 Gothic Bold" pitchFamily="2" charset="-127"/>
                <a:ea typeface="NEXON Lv2 Gothic Bold" pitchFamily="2" charset="-127"/>
              </a:rPr>
              <a:t>REALLY a Problem?</a:t>
            </a:r>
          </a:p>
        </p:txBody>
      </p:sp>
    </p:spTree>
    <p:extLst>
      <p:ext uri="{BB962C8B-B14F-4D97-AF65-F5344CB8AC3E}">
        <p14:creationId xmlns:p14="http://schemas.microsoft.com/office/powerpoint/2010/main" val="234157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E75C51E-EC3F-D337-B258-43AB5F7B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9" y="1573025"/>
            <a:ext cx="4698217" cy="37409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17526" y="230710"/>
            <a:ext cx="354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64FB-1C99-39DB-7CD7-82530D1C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C8A4E-CD77-BDC7-41A0-872BE430397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046CB0-300A-D445-448F-66FC85F44E9D}"/>
              </a:ext>
            </a:extLst>
          </p:cNvPr>
          <p:cNvSpPr/>
          <p:nvPr/>
        </p:nvSpPr>
        <p:spPr>
          <a:xfrm>
            <a:off x="0" y="1341423"/>
            <a:ext cx="6267156" cy="4357626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0066EC-A0C9-290C-C0CD-BE1EA5660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12" y="1544034"/>
            <a:ext cx="4538733" cy="39549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970628-04A5-E0DD-117C-6311637D45EB}"/>
              </a:ext>
            </a:extLst>
          </p:cNvPr>
          <p:cNvSpPr txBox="1"/>
          <p:nvPr/>
        </p:nvSpPr>
        <p:spPr>
          <a:xfrm>
            <a:off x="6122279" y="2426459"/>
            <a:ext cx="1180891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Correlation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0.83</a:t>
            </a:r>
            <a:endParaRPr lang="en-US" b="1" dirty="0">
              <a:solidFill>
                <a:schemeClr val="bg1"/>
              </a:solidFill>
              <a:latin typeface="NEXON Lv2 Gothic Bold" pitchFamily="2" charset="-127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02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17526" y="230710"/>
            <a:ext cx="354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64FB-1C99-39DB-7CD7-82530D1C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C8A4E-CD77-BDC7-41A0-872BE430397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8" name="Picture 7" descr="A graph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0E789687-7001-DDCF-CFDB-F568F35A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7" y="1534771"/>
            <a:ext cx="4568993" cy="38710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0D0584-64D8-89AD-4516-1616508841DD}"/>
              </a:ext>
            </a:extLst>
          </p:cNvPr>
          <p:cNvSpPr txBox="1"/>
          <p:nvPr/>
        </p:nvSpPr>
        <p:spPr>
          <a:xfrm>
            <a:off x="6086129" y="2868591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How about BSS ?</a:t>
            </a:r>
          </a:p>
        </p:txBody>
      </p:sp>
    </p:spTree>
    <p:extLst>
      <p:ext uri="{BB962C8B-B14F-4D97-AF65-F5344CB8AC3E}">
        <p14:creationId xmlns:p14="http://schemas.microsoft.com/office/powerpoint/2010/main" val="163216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17526" y="230710"/>
            <a:ext cx="354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864FB-1C99-39DB-7CD7-82530D1C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C8A4E-CD77-BDC7-41A0-872BE430397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8" name="Picture 7" descr="A graph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0E789687-7001-DDCF-CFDB-F568F35A6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7" y="1534771"/>
            <a:ext cx="4568993" cy="3871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CB7924-D1E8-82E4-1058-945E282D7FD7}"/>
              </a:ext>
            </a:extLst>
          </p:cNvPr>
          <p:cNvSpPr/>
          <p:nvPr/>
        </p:nvSpPr>
        <p:spPr>
          <a:xfrm>
            <a:off x="0" y="1341423"/>
            <a:ext cx="6267156" cy="4357626"/>
          </a:xfrm>
          <a:prstGeom prst="rect">
            <a:avLst/>
          </a:prstGeom>
          <a:solidFill>
            <a:schemeClr val="tx1">
              <a:lumMod val="75000"/>
              <a:lumOff val="2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with dots and numbers&#10;&#10;Description automatically generated">
            <a:extLst>
              <a:ext uri="{FF2B5EF4-FFF2-40B4-BE49-F238E27FC236}">
                <a16:creationId xmlns:a16="http://schemas.microsoft.com/office/drawing/2014/main" id="{68C9DE35-7095-332C-6209-155CEFA6D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51" y="1622495"/>
            <a:ext cx="4449483" cy="37833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7BFA53-3E3B-3564-C5A6-119F28ABD44D}"/>
              </a:ext>
            </a:extLst>
          </p:cNvPr>
          <p:cNvSpPr txBox="1"/>
          <p:nvPr/>
        </p:nvSpPr>
        <p:spPr>
          <a:xfrm>
            <a:off x="6122279" y="2426459"/>
            <a:ext cx="1180891" cy="5539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Correlation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0.83</a:t>
            </a:r>
            <a:endParaRPr lang="en-US" b="1" dirty="0">
              <a:solidFill>
                <a:schemeClr val="bg1"/>
              </a:solidFill>
              <a:latin typeface="NEXON Lv2 Gothic Bold" pitchFamily="2" charset="-127"/>
              <a:ea typeface="NEXON Lv2 Gothic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233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FD6DA4-C121-E466-0F06-94921D866B79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1B408-C77A-8179-5DE6-E9FC4D6AC75B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BBE52-9FB5-EDBD-BF9A-153AB673130C}"/>
              </a:ext>
            </a:extLst>
          </p:cNvPr>
          <p:cNvSpPr txBox="1"/>
          <p:nvPr/>
        </p:nvSpPr>
        <p:spPr>
          <a:xfrm>
            <a:off x="517526" y="230710"/>
            <a:ext cx="354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1C1E7-1920-96E0-032A-C4A105B6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D2CD4-C3AB-F994-BC23-94054EB3E8A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9" name="Picture 8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48054996-3E64-0E01-6A3E-3AD7C970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05" y="1847312"/>
            <a:ext cx="4525379" cy="430640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7DD9CC-4C80-70E5-28F7-EBEFE1734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06" t="3381" r="29413" b="6086"/>
          <a:stretch/>
        </p:blipFill>
        <p:spPr>
          <a:xfrm>
            <a:off x="716595" y="2020855"/>
            <a:ext cx="3993502" cy="3956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054D8-A033-3C69-DFD4-B2DEA383E8C7}"/>
              </a:ext>
            </a:extLst>
          </p:cNvPr>
          <p:cNvSpPr txBox="1"/>
          <p:nvPr/>
        </p:nvSpPr>
        <p:spPr>
          <a:xfrm>
            <a:off x="1813117" y="1452775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NEXON Lv2 Gothic Light" pitchFamily="2" charset="-127"/>
                <a:ea typeface="NEXON Lv2 Gothic Light" pitchFamily="2" charset="-127"/>
              </a:rPr>
              <a:t>BSS Feedback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3AC16-B088-C856-DB35-B91BC6B1BEDC}"/>
              </a:ext>
            </a:extLst>
          </p:cNvPr>
          <p:cNvSpPr txBox="1"/>
          <p:nvPr/>
        </p:nvSpPr>
        <p:spPr>
          <a:xfrm>
            <a:off x="6817436" y="14513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NEXON Lv2 Gothic Light" pitchFamily="2" charset="-127"/>
                <a:ea typeface="NEXON Lv2 Gothic Light" pitchFamily="2" charset="-127"/>
              </a:rPr>
              <a:t>Seller Feedback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24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FD6DA4-C121-E466-0F06-94921D866B79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1B408-C77A-8179-5DE6-E9FC4D6AC75B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BBE52-9FB5-EDBD-BF9A-153AB673130C}"/>
              </a:ext>
            </a:extLst>
          </p:cNvPr>
          <p:cNvSpPr txBox="1"/>
          <p:nvPr/>
        </p:nvSpPr>
        <p:spPr>
          <a:xfrm>
            <a:off x="517526" y="230710"/>
            <a:ext cx="354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Particular sellers or bid supporters?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1C1E7-1920-96E0-032A-C4A105B6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5D2CD4-C3AB-F994-BC23-94054EB3E8A3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</a:t>
            </a:r>
          </a:p>
        </p:txBody>
      </p:sp>
      <p:pic>
        <p:nvPicPr>
          <p:cNvPr id="9" name="Picture 8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48054996-3E64-0E01-6A3E-3AD7C970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05" y="1847312"/>
            <a:ext cx="4525379" cy="430640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7DD9CC-4C80-70E5-28F7-EBEFE1734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06" t="3381" r="29413" b="6086"/>
          <a:stretch/>
        </p:blipFill>
        <p:spPr>
          <a:xfrm>
            <a:off x="716595" y="2020855"/>
            <a:ext cx="3993502" cy="3956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B054D8-A033-3C69-DFD4-B2DEA383E8C7}"/>
              </a:ext>
            </a:extLst>
          </p:cNvPr>
          <p:cNvSpPr txBox="1"/>
          <p:nvPr/>
        </p:nvSpPr>
        <p:spPr>
          <a:xfrm>
            <a:off x="1813117" y="1452775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  <a:cs typeface="+mn-cs"/>
              </a:rPr>
              <a:t>BSS Feedback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3AC16-B088-C856-DB35-B91BC6B1BEDC}"/>
              </a:ext>
            </a:extLst>
          </p:cNvPr>
          <p:cNvSpPr txBox="1"/>
          <p:nvPr/>
        </p:nvSpPr>
        <p:spPr>
          <a:xfrm>
            <a:off x="6817436" y="1451300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  <a:cs typeface="+mn-cs"/>
              </a:rPr>
              <a:t>Seller Feedback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73387-11DB-B753-9C9D-B7A89066D9B0}"/>
              </a:ext>
            </a:extLst>
          </p:cNvPr>
          <p:cNvSpPr/>
          <p:nvPr/>
        </p:nvSpPr>
        <p:spPr>
          <a:xfrm>
            <a:off x="0" y="1847312"/>
            <a:ext cx="9906000" cy="4306409"/>
          </a:xfrm>
          <a:prstGeom prst="rect">
            <a:avLst/>
          </a:prstGeom>
          <a:solidFill>
            <a:schemeClr val="tx1">
              <a:lumMod val="75000"/>
              <a:lumOff val="25000"/>
              <a:alpha val="826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28555F-A0A3-DEFB-30F7-DFAC3817A44A}"/>
              </a:ext>
            </a:extLst>
          </p:cNvPr>
          <p:cNvSpPr txBox="1"/>
          <p:nvPr/>
        </p:nvSpPr>
        <p:spPr>
          <a:xfrm>
            <a:off x="682982" y="3460335"/>
            <a:ext cx="4230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“Missing Information”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“62.2%”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F1EA6-1111-7B59-0A75-FF6D250F618E}"/>
              </a:ext>
            </a:extLst>
          </p:cNvPr>
          <p:cNvSpPr txBox="1"/>
          <p:nvPr/>
        </p:nvSpPr>
        <p:spPr>
          <a:xfrm>
            <a:off x="5426692" y="2769339"/>
            <a:ext cx="4230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“Difficulty finding BSS”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“40.0%”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68E172-8DBE-4C04-9898-A24BF147D1EE}"/>
              </a:ext>
            </a:extLst>
          </p:cNvPr>
          <p:cNvSpPr txBox="1"/>
          <p:nvPr/>
        </p:nvSpPr>
        <p:spPr>
          <a:xfrm>
            <a:off x="5458958" y="3902540"/>
            <a:ext cx="4230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“Missing Information”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“30.2%”</a:t>
            </a:r>
          </a:p>
        </p:txBody>
      </p:sp>
    </p:spTree>
    <p:extLst>
      <p:ext uri="{BB962C8B-B14F-4D97-AF65-F5344CB8AC3E}">
        <p14:creationId xmlns:p14="http://schemas.microsoft.com/office/powerpoint/2010/main" val="80177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35477E-F41C-5D74-BC42-27C92DCDCF04}"/>
              </a:ext>
            </a:extLst>
          </p:cNvPr>
          <p:cNvSpPr txBox="1"/>
          <p:nvPr/>
        </p:nvSpPr>
        <p:spPr>
          <a:xfrm>
            <a:off x="1742195" y="707276"/>
            <a:ext cx="64216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Why?</a:t>
            </a:r>
            <a:endParaRPr kumimoji="0" lang="en-US" sz="115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</a:endParaRPr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2689CF7-75CC-D0AE-0462-D12666351719}"/>
              </a:ext>
            </a:extLst>
          </p:cNvPr>
          <p:cNvSpPr/>
          <p:nvPr/>
        </p:nvSpPr>
        <p:spPr>
          <a:xfrm>
            <a:off x="1611822" y="3105835"/>
            <a:ext cx="6710766" cy="646330"/>
          </a:xfrm>
          <a:prstGeom prst="bracketPair">
            <a:avLst>
              <a:gd name="adj" fmla="val 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</a:rPr>
              <a:t>Inefficient Proposal Creation Process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6C430B74-2399-C72D-C6BD-C601E84E09EF}"/>
              </a:ext>
            </a:extLst>
          </p:cNvPr>
          <p:cNvSpPr/>
          <p:nvPr/>
        </p:nvSpPr>
        <p:spPr>
          <a:xfrm>
            <a:off x="1611822" y="4120972"/>
            <a:ext cx="6710766" cy="646330"/>
          </a:xfrm>
          <a:prstGeom prst="bracketPair">
            <a:avLst>
              <a:gd name="adj" fmla="val 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i="1" dirty="0">
                <a:solidFill>
                  <a:prstClr val="white"/>
                </a:solidFill>
                <a:latin typeface="NEXON LV2 GOTHIC MEDIUM" pitchFamily="2" charset="-127"/>
                <a:ea typeface="NEXON LV2 GOTHIC MEDIUM" pitchFamily="2" charset="-127"/>
              </a:rPr>
              <a:t>Lack of adaptability to market needs</a:t>
            </a:r>
            <a:endParaRPr kumimoji="0" lang="en-US" sz="2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MEDIUM" pitchFamily="2" charset="-127"/>
              <a:ea typeface="NEXON LV2 GOTHIC MEDIUM" pitchFamily="2" charset="-127"/>
            </a:endParaRP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E75277C2-0D12-0A3F-7299-49624355B596}"/>
              </a:ext>
            </a:extLst>
          </p:cNvPr>
          <p:cNvSpPr/>
          <p:nvPr/>
        </p:nvSpPr>
        <p:spPr>
          <a:xfrm>
            <a:off x="1611822" y="5136109"/>
            <a:ext cx="6710766" cy="646330"/>
          </a:xfrm>
          <a:prstGeom prst="bracketPair">
            <a:avLst>
              <a:gd name="adj" fmla="val 0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</a:rPr>
              <a:t>Resource Misallocation</a:t>
            </a:r>
          </a:p>
        </p:txBody>
      </p:sp>
    </p:spTree>
    <p:extLst>
      <p:ext uri="{BB962C8B-B14F-4D97-AF65-F5344CB8AC3E}">
        <p14:creationId xmlns:p14="http://schemas.microsoft.com/office/powerpoint/2010/main" val="972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4F56736-1794-A155-F223-FF08BD877B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346481"/>
              </p:ext>
            </p:extLst>
          </p:nvPr>
        </p:nvGraphicFramePr>
        <p:xfrm>
          <a:off x="252042" y="2080380"/>
          <a:ext cx="4628270" cy="4666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A910F8-EA65-CCBF-D594-1391AE3E4C0F}"/>
              </a:ext>
            </a:extLst>
          </p:cNvPr>
          <p:cNvSpPr txBox="1"/>
          <p:nvPr/>
        </p:nvSpPr>
        <p:spPr>
          <a:xfrm>
            <a:off x="546509" y="862020"/>
            <a:ext cx="475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NEXON Lv2 Gothic Light" pitchFamily="2" charset="-127"/>
                <a:ea typeface="NEXON Lv2 Gothic Light" pitchFamily="2" charset="-127"/>
              </a:rPr>
              <a:t>Even though our Bid size getting bigger…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D4EC73-8831-9BAE-883F-6760DF61DEAD}"/>
              </a:ext>
            </a:extLst>
          </p:cNvPr>
          <p:cNvSpPr/>
          <p:nvPr/>
        </p:nvSpPr>
        <p:spPr>
          <a:xfrm rot="20995566">
            <a:off x="3122945" y="4117590"/>
            <a:ext cx="1590248" cy="483368"/>
          </a:xfrm>
          <a:prstGeom prst="roundRect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1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8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% Decreased Revenue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9F55649-8FE2-CF3D-0C04-A8451335B1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748004"/>
              </p:ext>
            </p:extLst>
          </p:nvPr>
        </p:nvGraphicFramePr>
        <p:xfrm>
          <a:off x="4967274" y="2080380"/>
          <a:ext cx="4755777" cy="4158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474DD9A-9B5E-056A-67A0-F98D63E9F077}"/>
              </a:ext>
            </a:extLst>
          </p:cNvPr>
          <p:cNvSpPr/>
          <p:nvPr/>
        </p:nvSpPr>
        <p:spPr>
          <a:xfrm>
            <a:off x="4205796" y="3549067"/>
            <a:ext cx="1590248" cy="48336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4.6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Billion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F7F04F6-53EF-3A96-649F-C5ED7C3CEA82}"/>
              </a:ext>
            </a:extLst>
          </p:cNvPr>
          <p:cNvSpPr/>
          <p:nvPr/>
        </p:nvSpPr>
        <p:spPr>
          <a:xfrm>
            <a:off x="-50300" y="2324421"/>
            <a:ext cx="1590248" cy="483368"/>
          </a:xfrm>
          <a:prstGeom prst="round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5.</a:t>
            </a:r>
            <a:r>
              <a:rPr lang="en-US" altLang="ko-KR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6</a:t>
            </a:r>
            <a:br>
              <a:rPr lang="en-US" altLang="ko-KR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</a:br>
            <a:r>
              <a:rPr lang="en-US" sz="1400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Billion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0E5CE1-A16E-2DE1-7FBF-32B8DE980270}"/>
              </a:ext>
            </a:extLst>
          </p:cNvPr>
          <p:cNvSpPr txBox="1"/>
          <p:nvPr/>
        </p:nvSpPr>
        <p:spPr>
          <a:xfrm>
            <a:off x="6035264" y="3225347"/>
            <a:ext cx="1309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5F1F9A-3069-1D0B-59C9-62C4105256C8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BF6D0-B199-ECCE-E306-3F836D2EB747}"/>
              </a:ext>
            </a:extLst>
          </p:cNvPr>
          <p:cNvSpPr txBox="1"/>
          <p:nvPr/>
        </p:nvSpPr>
        <p:spPr>
          <a:xfrm>
            <a:off x="515373" y="450419"/>
            <a:ext cx="204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CD45E-FD78-B1D9-62B1-165A4A1FD627}"/>
              </a:ext>
            </a:extLst>
          </p:cNvPr>
          <p:cNvSpPr txBox="1"/>
          <p:nvPr/>
        </p:nvSpPr>
        <p:spPr>
          <a:xfrm>
            <a:off x="197223" y="1532994"/>
            <a:ext cx="475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NEXON Lv2 Gothic Light" pitchFamily="2" charset="-127"/>
                <a:ea typeface="NEXON Lv2 Gothic Light" pitchFamily="2" charset="-127"/>
              </a:rPr>
              <a:t>Bid Size and Revenue by Quarter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57E93B-0E09-9195-2102-87632332F3F4}"/>
              </a:ext>
            </a:extLst>
          </p:cNvPr>
          <p:cNvCxnSpPr>
            <a:cxnSpLocks/>
          </p:cNvCxnSpPr>
          <p:nvPr/>
        </p:nvCxnSpPr>
        <p:spPr>
          <a:xfrm>
            <a:off x="575455" y="1892136"/>
            <a:ext cx="3999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B0E53D-FFC6-6123-09FA-A19A8848F43F}"/>
              </a:ext>
            </a:extLst>
          </p:cNvPr>
          <p:cNvSpPr txBox="1"/>
          <p:nvPr/>
        </p:nvSpPr>
        <p:spPr>
          <a:xfrm>
            <a:off x="4997214" y="1550402"/>
            <a:ext cx="475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white"/>
                </a:solidFill>
                <a:latin typeface="NEXON Lv2 Gothic Light" pitchFamily="2" charset="-127"/>
                <a:ea typeface="NEXON Lv2 Gothic Light" pitchFamily="2" charset="-127"/>
              </a:rPr>
              <a:t>2021 Market Share</a:t>
            </a:r>
            <a:endParaRPr kumimoji="0" lang="en-US" sz="14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5738FD-D708-3B2A-B35D-88381FFDC286}"/>
              </a:ext>
            </a:extLst>
          </p:cNvPr>
          <p:cNvCxnSpPr>
            <a:cxnSpLocks/>
          </p:cNvCxnSpPr>
          <p:nvPr/>
        </p:nvCxnSpPr>
        <p:spPr>
          <a:xfrm>
            <a:off x="5375446" y="1909544"/>
            <a:ext cx="39993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37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15373" y="247530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FMEA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4D753-38C3-CB11-B1F0-7D2D1EEE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571475-DB9E-1FDA-DC5A-AE7F199F02C1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CAC2E5-DDA1-4FEF-D1E9-0BC47EFDF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645299"/>
              </p:ext>
            </p:extLst>
          </p:nvPr>
        </p:nvGraphicFramePr>
        <p:xfrm>
          <a:off x="515373" y="1359064"/>
          <a:ext cx="8963007" cy="4622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2161">
                  <a:extLst>
                    <a:ext uri="{9D8B030D-6E8A-4147-A177-3AD203B41FA5}">
                      <a16:colId xmlns:a16="http://schemas.microsoft.com/office/drawing/2014/main" val="2000777486"/>
                    </a:ext>
                  </a:extLst>
                </a:gridCol>
                <a:gridCol w="1070860">
                  <a:extLst>
                    <a:ext uri="{9D8B030D-6E8A-4147-A177-3AD203B41FA5}">
                      <a16:colId xmlns:a16="http://schemas.microsoft.com/office/drawing/2014/main" val="2449515909"/>
                    </a:ext>
                  </a:extLst>
                </a:gridCol>
                <a:gridCol w="1124360">
                  <a:extLst>
                    <a:ext uri="{9D8B030D-6E8A-4147-A177-3AD203B41FA5}">
                      <a16:colId xmlns:a16="http://schemas.microsoft.com/office/drawing/2014/main" val="2763575370"/>
                    </a:ext>
                  </a:extLst>
                </a:gridCol>
                <a:gridCol w="238786">
                  <a:extLst>
                    <a:ext uri="{9D8B030D-6E8A-4147-A177-3AD203B41FA5}">
                      <a16:colId xmlns:a16="http://schemas.microsoft.com/office/drawing/2014/main" val="4114100564"/>
                    </a:ext>
                  </a:extLst>
                </a:gridCol>
                <a:gridCol w="703562">
                  <a:extLst>
                    <a:ext uri="{9D8B030D-6E8A-4147-A177-3AD203B41FA5}">
                      <a16:colId xmlns:a16="http://schemas.microsoft.com/office/drawing/2014/main" val="221868499"/>
                    </a:ext>
                  </a:extLst>
                </a:gridCol>
                <a:gridCol w="484980">
                  <a:extLst>
                    <a:ext uri="{9D8B030D-6E8A-4147-A177-3AD203B41FA5}">
                      <a16:colId xmlns:a16="http://schemas.microsoft.com/office/drawing/2014/main" val="1317824993"/>
                    </a:ext>
                  </a:extLst>
                </a:gridCol>
                <a:gridCol w="1375248">
                  <a:extLst>
                    <a:ext uri="{9D8B030D-6E8A-4147-A177-3AD203B41FA5}">
                      <a16:colId xmlns:a16="http://schemas.microsoft.com/office/drawing/2014/main" val="2284021889"/>
                    </a:ext>
                  </a:extLst>
                </a:gridCol>
                <a:gridCol w="484980">
                  <a:extLst>
                    <a:ext uri="{9D8B030D-6E8A-4147-A177-3AD203B41FA5}">
                      <a16:colId xmlns:a16="http://schemas.microsoft.com/office/drawing/2014/main" val="732892616"/>
                    </a:ext>
                  </a:extLst>
                </a:gridCol>
                <a:gridCol w="484980">
                  <a:extLst>
                    <a:ext uri="{9D8B030D-6E8A-4147-A177-3AD203B41FA5}">
                      <a16:colId xmlns:a16="http://schemas.microsoft.com/office/drawing/2014/main" val="1963316994"/>
                    </a:ext>
                  </a:extLst>
                </a:gridCol>
                <a:gridCol w="1113405">
                  <a:extLst>
                    <a:ext uri="{9D8B030D-6E8A-4147-A177-3AD203B41FA5}">
                      <a16:colId xmlns:a16="http://schemas.microsoft.com/office/drawing/2014/main" val="493373062"/>
                    </a:ext>
                  </a:extLst>
                </a:gridCol>
                <a:gridCol w="819685">
                  <a:extLst>
                    <a:ext uri="{9D8B030D-6E8A-4147-A177-3AD203B41FA5}">
                      <a16:colId xmlns:a16="http://schemas.microsoft.com/office/drawing/2014/main" val="3374648507"/>
                    </a:ext>
                  </a:extLst>
                </a:gridCol>
              </a:tblGrid>
              <a:tr h="5563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Process Function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Potential Failure Mode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Potential Effect(s) of Failure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Sev</a:t>
                      </a:r>
                      <a:endParaRPr lang="en-US" sz="800" b="1" i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vert="wordArtVert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Potential Cause(s)/ Mechanism(s) of Failure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Occur</a:t>
                      </a:r>
                    </a:p>
                  </a:txBody>
                  <a:tcPr marL="6802" marR="6802" marT="6802" marB="0" vert="wordArtVert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Current </a:t>
                      </a:r>
                      <a:b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Process </a:t>
                      </a:r>
                      <a:b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</a:br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Controls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Detec</a:t>
                      </a:r>
                      <a:endParaRPr lang="en-US" sz="800" b="1" i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vert="wordArtVert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RPN</a:t>
                      </a:r>
                    </a:p>
                  </a:txBody>
                  <a:tcPr marL="6802" marR="6802" marT="6802" marB="0" vert="wordArtVert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Recommended Action(s)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Responsibility and Target Completion Date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82893"/>
                  </a:ext>
                </a:extLst>
              </a:tr>
              <a:tr h="6390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Change configuration (ZQT6)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Reconfiguring the product taking high average time across all regions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Configuration errors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Process Issue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Get configuration details from seller and reviewed by Proposal support manager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126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Follow an SOP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204600"/>
                  </a:ext>
                </a:extLst>
              </a:tr>
              <a:tr h="47930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Change configuration (ZQT6)</a:t>
                      </a:r>
                      <a:endParaRPr lang="en-US" sz="8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Reconfiguring the product taking high average time across all regions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Missing Configuration details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Client Issues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 gives required information about configuration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Ensure Client requirements are met 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224595"/>
                  </a:ext>
                </a:extLst>
              </a:tr>
              <a:tr h="5477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Final Documentation (ZQT8)</a:t>
                      </a:r>
                      <a:endParaRPr lang="en-US" sz="800" b="1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Documentation  delay across all regions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Final review is delayed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Terms and conditions have errors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BSS prepares final documentation and then reviewed by Proposal Manager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126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Standard protocols based on bid complexities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BSS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501478"/>
                  </a:ext>
                </a:extLst>
              </a:tr>
              <a:tr h="4793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Information</a:t>
                      </a:r>
                    </a:p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check (ZQT3)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Missing/Incorrect information causing delay in North America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 to fill in missing information again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Human Issues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 send request through ERP system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Recheck information before submitting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332307"/>
                  </a:ext>
                </a:extLst>
              </a:tr>
              <a:tr h="365182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Information check (ZQT3)</a:t>
                      </a:r>
                      <a:endParaRPr lang="en-US" sz="8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Missing/Incorrect information causing delay in North America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BSS to recheck information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Process Issue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ERP system information</a:t>
                      </a:r>
                    </a:p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checked by BSS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Follow an SOP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Seller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819480"/>
                  </a:ext>
                </a:extLst>
              </a:tr>
              <a:tr h="319536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Information check (ZQT3)</a:t>
                      </a:r>
                      <a:endParaRPr lang="en-US" sz="800" b="1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Missing/Incorrect information causing delay in North America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in Information check by BSS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Technical Issue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ERP system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Conduct regular system check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IT support 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461544"/>
                  </a:ext>
                </a:extLst>
              </a:tr>
              <a:tr h="4793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Proposal Review (ZQT4)</a:t>
                      </a:r>
                      <a:endParaRPr lang="en-US" sz="800" b="1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in Proposal</a:t>
                      </a:r>
                    </a:p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Review in NA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in configuration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Documentation provided late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Review by Proposal Support Manager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Automated Review system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Proposal Support Manager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01072"/>
                  </a:ext>
                </a:extLst>
              </a:tr>
              <a:tr h="7417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Pricing (ZQT7)</a:t>
                      </a:r>
                      <a:endParaRPr lang="en-US" sz="800" b="1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Pricing taking longer time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Delay in pricing approval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Pricing is not competitive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Pricing time manually sets the price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8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1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Digital pricing calculation tool and Digital signature approval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Pricing team</a:t>
                      </a:r>
                      <a:endParaRPr lang="en-US" sz="8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802" marR="6802" marT="6802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195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40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9738E4-1D0F-63B2-43E0-1CA0586BC4F5}"/>
              </a:ext>
            </a:extLst>
          </p:cNvPr>
          <p:cNvCxnSpPr>
            <a:cxnSpLocks/>
          </p:cNvCxnSpPr>
          <p:nvPr/>
        </p:nvCxnSpPr>
        <p:spPr>
          <a:xfrm>
            <a:off x="3411995" y="4437926"/>
            <a:ext cx="1031012" cy="581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9968765-E5DF-AD80-FA82-BC8EB2971419}"/>
              </a:ext>
            </a:extLst>
          </p:cNvPr>
          <p:cNvCxnSpPr>
            <a:cxnSpLocks/>
          </p:cNvCxnSpPr>
          <p:nvPr/>
        </p:nvCxnSpPr>
        <p:spPr>
          <a:xfrm flipV="1">
            <a:off x="3420069" y="1883830"/>
            <a:ext cx="974919" cy="5660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55A6EB-5270-4938-4EB8-F58B7CAB7DAD}"/>
              </a:ext>
            </a:extLst>
          </p:cNvPr>
          <p:cNvCxnSpPr>
            <a:cxnSpLocks/>
          </p:cNvCxnSpPr>
          <p:nvPr/>
        </p:nvCxnSpPr>
        <p:spPr>
          <a:xfrm>
            <a:off x="3968611" y="3462450"/>
            <a:ext cx="9487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8616F84-5602-F4F6-5946-501336D39300}"/>
              </a:ext>
            </a:extLst>
          </p:cNvPr>
          <p:cNvSpPr/>
          <p:nvPr/>
        </p:nvSpPr>
        <p:spPr>
          <a:xfrm>
            <a:off x="4478076" y="1747843"/>
            <a:ext cx="3970964" cy="984936"/>
          </a:xfrm>
          <a:prstGeom prst="roundRect">
            <a:avLst>
              <a:gd name="adj" fmla="val 2045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380E4B1-8267-E195-5800-0AB17F4DCF00}"/>
              </a:ext>
            </a:extLst>
          </p:cNvPr>
          <p:cNvSpPr/>
          <p:nvPr/>
        </p:nvSpPr>
        <p:spPr>
          <a:xfrm>
            <a:off x="4409600" y="1575575"/>
            <a:ext cx="3324743" cy="434548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69A10D-CA65-1A9A-5C55-D040FCFAA406}"/>
              </a:ext>
            </a:extLst>
          </p:cNvPr>
          <p:cNvSpPr/>
          <p:nvPr/>
        </p:nvSpPr>
        <p:spPr>
          <a:xfrm>
            <a:off x="1590334" y="2299332"/>
            <a:ext cx="2326236" cy="232623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F5478C-942C-AF36-6659-71C3ADC30FD8}"/>
              </a:ext>
            </a:extLst>
          </p:cNvPr>
          <p:cNvSpPr/>
          <p:nvPr/>
        </p:nvSpPr>
        <p:spPr>
          <a:xfrm>
            <a:off x="683509" y="1590613"/>
            <a:ext cx="2259014" cy="37765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How can we Improve?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8FF19-D537-1DFD-2517-AB86BEF2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0E6B4-A108-13FA-6868-6978683CA1B3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56D7B-C902-A118-E2F9-D4559E7DD7C8}"/>
              </a:ext>
            </a:extLst>
          </p:cNvPr>
          <p:cNvSpPr/>
          <p:nvPr/>
        </p:nvSpPr>
        <p:spPr>
          <a:xfrm>
            <a:off x="1801936" y="2549137"/>
            <a:ext cx="1832475" cy="18324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275EA-0DC0-93BB-A02A-AE962314A859}"/>
              </a:ext>
            </a:extLst>
          </p:cNvPr>
          <p:cNvSpPr txBox="1"/>
          <p:nvPr/>
        </p:nvSpPr>
        <p:spPr>
          <a:xfrm>
            <a:off x="4823395" y="2102052"/>
            <a:ext cx="3494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1. Seller Standardized proposal forms</a:t>
            </a:r>
          </a:p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2.  Proposal approval process for review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65F084-7288-E334-E473-6ECE11CB27DA}"/>
              </a:ext>
            </a:extLst>
          </p:cNvPr>
          <p:cNvSpPr/>
          <p:nvPr/>
        </p:nvSpPr>
        <p:spPr>
          <a:xfrm>
            <a:off x="1937313" y="2684514"/>
            <a:ext cx="1561720" cy="156172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BBFA00-1E64-7305-2047-ECC22A8483F3}"/>
              </a:ext>
            </a:extLst>
          </p:cNvPr>
          <p:cNvSpPr txBox="1"/>
          <p:nvPr/>
        </p:nvSpPr>
        <p:spPr>
          <a:xfrm>
            <a:off x="1899262" y="3230293"/>
            <a:ext cx="163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Improve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B53A78-265B-94C0-565C-0BC91350C3D5}"/>
              </a:ext>
            </a:extLst>
          </p:cNvPr>
          <p:cNvSpPr/>
          <p:nvPr/>
        </p:nvSpPr>
        <p:spPr>
          <a:xfrm>
            <a:off x="3299153" y="2407688"/>
            <a:ext cx="170673" cy="170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D0794D-4ED1-CFD0-BEE8-3ECB24C35772}"/>
              </a:ext>
            </a:extLst>
          </p:cNvPr>
          <p:cNvSpPr/>
          <p:nvPr/>
        </p:nvSpPr>
        <p:spPr>
          <a:xfrm>
            <a:off x="3831233" y="3377113"/>
            <a:ext cx="170673" cy="170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5A3D46-5606-1004-8A53-2967F1646FE8}"/>
              </a:ext>
            </a:extLst>
          </p:cNvPr>
          <p:cNvSpPr/>
          <p:nvPr/>
        </p:nvSpPr>
        <p:spPr>
          <a:xfrm>
            <a:off x="3326658" y="4336924"/>
            <a:ext cx="170673" cy="1706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16FEC7-F4FA-613E-99F1-5D6BFA792DD1}"/>
              </a:ext>
            </a:extLst>
          </p:cNvPr>
          <p:cNvSpPr/>
          <p:nvPr/>
        </p:nvSpPr>
        <p:spPr>
          <a:xfrm>
            <a:off x="4075543" y="1477027"/>
            <a:ext cx="806823" cy="8068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1F9C1E-2A9D-0B82-8020-4AFC5D367859}"/>
              </a:ext>
            </a:extLst>
          </p:cNvPr>
          <p:cNvSpPr/>
          <p:nvPr/>
        </p:nvSpPr>
        <p:spPr>
          <a:xfrm>
            <a:off x="4152453" y="1540780"/>
            <a:ext cx="661018" cy="661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3117A5-EC8B-2F12-E524-9CDD2EBC12CD}"/>
              </a:ext>
            </a:extLst>
          </p:cNvPr>
          <p:cNvSpPr txBox="1"/>
          <p:nvPr/>
        </p:nvSpPr>
        <p:spPr>
          <a:xfrm>
            <a:off x="4839365" y="1619740"/>
            <a:ext cx="2930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Efficient Proposal Process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226472B-9822-1DD6-111C-6FD956D7D913}"/>
              </a:ext>
            </a:extLst>
          </p:cNvPr>
          <p:cNvSpPr/>
          <p:nvPr/>
        </p:nvSpPr>
        <p:spPr>
          <a:xfrm>
            <a:off x="5062484" y="3334391"/>
            <a:ext cx="3969680" cy="975366"/>
          </a:xfrm>
          <a:prstGeom prst="roundRect">
            <a:avLst>
              <a:gd name="adj" fmla="val 2045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720B8BD-4EA0-A094-613B-042352FA7AC1}"/>
              </a:ext>
            </a:extLst>
          </p:cNvPr>
          <p:cNvSpPr/>
          <p:nvPr/>
        </p:nvSpPr>
        <p:spPr>
          <a:xfrm>
            <a:off x="4994008" y="3162124"/>
            <a:ext cx="3065695" cy="434548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380312-3D1E-A8C7-A7A8-08CC8C4E40FC}"/>
              </a:ext>
            </a:extLst>
          </p:cNvPr>
          <p:cNvSpPr txBox="1"/>
          <p:nvPr/>
        </p:nvSpPr>
        <p:spPr>
          <a:xfrm>
            <a:off x="5349409" y="3677977"/>
            <a:ext cx="3611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1. Re-allocate resource between JPN/NA</a:t>
            </a:r>
          </a:p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2. BSS Task assignment optimization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9D4D5D-CE1C-1FAE-29B3-02F6405805DD}"/>
              </a:ext>
            </a:extLst>
          </p:cNvPr>
          <p:cNvSpPr/>
          <p:nvPr/>
        </p:nvSpPr>
        <p:spPr>
          <a:xfrm>
            <a:off x="4659951" y="3063576"/>
            <a:ext cx="806823" cy="8068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E77C58-A933-3B07-5846-1139028897F0}"/>
              </a:ext>
            </a:extLst>
          </p:cNvPr>
          <p:cNvSpPr/>
          <p:nvPr/>
        </p:nvSpPr>
        <p:spPr>
          <a:xfrm>
            <a:off x="4736861" y="3127329"/>
            <a:ext cx="661018" cy="661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0B8976-A244-12D9-06C4-3F302F6000A1}"/>
              </a:ext>
            </a:extLst>
          </p:cNvPr>
          <p:cNvSpPr txBox="1"/>
          <p:nvPr/>
        </p:nvSpPr>
        <p:spPr>
          <a:xfrm>
            <a:off x="5452127" y="3213377"/>
            <a:ext cx="249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Resource Optimization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82DAF74-47B8-19C8-CE45-EF1DC2CECFB8}"/>
              </a:ext>
            </a:extLst>
          </p:cNvPr>
          <p:cNvSpPr/>
          <p:nvPr/>
        </p:nvSpPr>
        <p:spPr>
          <a:xfrm>
            <a:off x="4481267" y="4886958"/>
            <a:ext cx="3464829" cy="907785"/>
          </a:xfrm>
          <a:prstGeom prst="roundRect">
            <a:avLst>
              <a:gd name="adj" fmla="val 2045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9E86EED-6772-DD93-DD72-040A6B7D0F68}"/>
              </a:ext>
            </a:extLst>
          </p:cNvPr>
          <p:cNvSpPr/>
          <p:nvPr/>
        </p:nvSpPr>
        <p:spPr>
          <a:xfrm>
            <a:off x="4412791" y="4714691"/>
            <a:ext cx="3169004" cy="434548"/>
          </a:xfrm>
          <a:prstGeom prst="roundRect">
            <a:avLst>
              <a:gd name="adj" fmla="val 338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AF8107-6DE4-7A03-3275-84412DB31567}"/>
              </a:ext>
            </a:extLst>
          </p:cNvPr>
          <p:cNvSpPr txBox="1"/>
          <p:nvPr/>
        </p:nvSpPr>
        <p:spPr>
          <a:xfrm>
            <a:off x="4886726" y="5172382"/>
            <a:ext cx="2593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1. Re-invest into ERP System</a:t>
            </a:r>
          </a:p>
          <a:p>
            <a:r>
              <a:rPr lang="en-US" sz="14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2. Competitive pricing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5A40EB9-27C2-E8ED-C7F5-9D55850B3D4C}"/>
              </a:ext>
            </a:extLst>
          </p:cNvPr>
          <p:cNvSpPr/>
          <p:nvPr/>
        </p:nvSpPr>
        <p:spPr>
          <a:xfrm>
            <a:off x="4078734" y="4616143"/>
            <a:ext cx="806823" cy="8068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4060AF-54E1-854F-A96D-7E2AD3F82298}"/>
              </a:ext>
            </a:extLst>
          </p:cNvPr>
          <p:cNvSpPr/>
          <p:nvPr/>
        </p:nvSpPr>
        <p:spPr>
          <a:xfrm>
            <a:off x="4155644" y="4679896"/>
            <a:ext cx="661018" cy="66101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BD4D6D-F8F5-B787-F4BB-557A0D640CE4}"/>
              </a:ext>
            </a:extLst>
          </p:cNvPr>
          <p:cNvSpPr txBox="1"/>
          <p:nvPr/>
        </p:nvSpPr>
        <p:spPr>
          <a:xfrm>
            <a:off x="4934706" y="4751768"/>
            <a:ext cx="2659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Agility in market shifting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0783A93-1E8A-C56B-D359-572678BB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458" y1="64222" x2="21458" y2="64222"/>
                        <a14:foregroundMark x1="22708" y1="40000" x2="22708" y2="40000"/>
                        <a14:foregroundMark x1="46875" y1="18889" x2="46875" y2="18889"/>
                        <a14:foregroundMark x1="65000" y1="25111" x2="65000" y2="25111"/>
                        <a14:foregroundMark x1="69167" y1="62889" x2="69167" y2="62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625" y="1535251"/>
            <a:ext cx="734979" cy="6890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62DD5B4-F311-3FE9-B939-50B68EF32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6964" y1="23191" x2="46964" y2="23191"/>
                        <a14:foregroundMark x1="45749" y1="22766" x2="45749" y2="22766"/>
                        <a14:foregroundMark x1="47368" y1="37872" x2="47368" y2="37872"/>
                        <a14:foregroundMark x1="32591" y1="53404" x2="32591" y2="53404"/>
                        <a14:foregroundMark x1="32591" y1="77021" x2="32591" y2="770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6397" y="3088380"/>
            <a:ext cx="685295" cy="6520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102D917-4BED-F821-BC5A-877EAA1E5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057" y1="23507" x2="49057" y2="23507"/>
                        <a14:foregroundMark x1="51321" y1="55224" x2="51321" y2="55224"/>
                        <a14:foregroundMark x1="78113" y1="80970" x2="78113" y2="80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758" y="4615758"/>
            <a:ext cx="739164" cy="7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7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4222026" y="2300906"/>
            <a:ext cx="14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8FF19-D537-1DFD-2517-AB86BEF2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0E6B4-A108-13FA-6868-6978683CA1B3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CAFAA-FED7-C33B-5C3E-C38FB321D4B1}"/>
              </a:ext>
            </a:extLst>
          </p:cNvPr>
          <p:cNvSpPr txBox="1"/>
          <p:nvPr/>
        </p:nvSpPr>
        <p:spPr>
          <a:xfrm>
            <a:off x="3678452" y="2982396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</a:rPr>
              <a:t>Our Final Suggestion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D1C8FC-381A-BDE9-DAB3-7EFFFE928070}"/>
              </a:ext>
            </a:extLst>
          </p:cNvPr>
          <p:cNvCxnSpPr/>
          <p:nvPr/>
        </p:nvCxnSpPr>
        <p:spPr>
          <a:xfrm>
            <a:off x="3611105" y="2916241"/>
            <a:ext cx="25882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98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45DA93-ED5E-60E6-90E6-220D434F12F1}"/>
              </a:ext>
            </a:extLst>
          </p:cNvPr>
          <p:cNvSpPr/>
          <p:nvPr/>
        </p:nvSpPr>
        <p:spPr>
          <a:xfrm>
            <a:off x="2410407" y="2394856"/>
            <a:ext cx="7244931" cy="3585027"/>
          </a:xfrm>
          <a:prstGeom prst="rect">
            <a:avLst/>
          </a:prstGeom>
          <a:solidFill>
            <a:schemeClr val="tx1">
              <a:lumMod val="75000"/>
              <a:lumOff val="25000"/>
              <a:alpha val="8987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66CB0-74CB-E164-4D7F-F95D027F437D}"/>
              </a:ext>
            </a:extLst>
          </p:cNvPr>
          <p:cNvSpPr/>
          <p:nvPr/>
        </p:nvSpPr>
        <p:spPr>
          <a:xfrm>
            <a:off x="1270661" y="2862470"/>
            <a:ext cx="1021278" cy="463826"/>
          </a:xfrm>
          <a:prstGeom prst="rect">
            <a:avLst/>
          </a:prstGeom>
          <a:noFill/>
          <a:ln w="25400">
            <a:solidFill>
              <a:srgbClr val="B2E5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E809AB-6D33-7336-99C7-5B758CF4D769}"/>
              </a:ext>
            </a:extLst>
          </p:cNvPr>
          <p:cNvSpPr/>
          <p:nvPr/>
        </p:nvSpPr>
        <p:spPr>
          <a:xfrm>
            <a:off x="2452918" y="2879672"/>
            <a:ext cx="5283611" cy="1098656"/>
          </a:xfrm>
          <a:prstGeom prst="rect">
            <a:avLst/>
          </a:prstGeom>
          <a:solidFill>
            <a:schemeClr val="tx1">
              <a:lumMod val="75000"/>
              <a:lumOff val="25000"/>
              <a:alpha val="8987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6B6F25-086E-4A00-F88B-7C868EAE9D76}"/>
              </a:ext>
            </a:extLst>
          </p:cNvPr>
          <p:cNvSpPr txBox="1"/>
          <p:nvPr/>
        </p:nvSpPr>
        <p:spPr>
          <a:xfrm>
            <a:off x="2410407" y="2906476"/>
            <a:ext cx="5256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Introduce New e-Form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E36AA6-99C3-2CFD-4E26-5FFFD2EF8C15}"/>
              </a:ext>
            </a:extLst>
          </p:cNvPr>
          <p:cNvSpPr txBox="1"/>
          <p:nvPr/>
        </p:nvSpPr>
        <p:spPr>
          <a:xfrm>
            <a:off x="2884801" y="3326296"/>
            <a:ext cx="4920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can remove ZQT3 Steps (Don’t need to keep checking information)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6D8-58DB-2B30-B783-8C73F5CE9D5A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360902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45DA93-ED5E-60E6-90E6-220D434F12F1}"/>
              </a:ext>
            </a:extLst>
          </p:cNvPr>
          <p:cNvSpPr/>
          <p:nvPr/>
        </p:nvSpPr>
        <p:spPr>
          <a:xfrm>
            <a:off x="3483980" y="2393576"/>
            <a:ext cx="6193420" cy="35948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126410-689F-0237-685C-B45D81FDDDFF}"/>
              </a:ext>
            </a:extLst>
          </p:cNvPr>
          <p:cNvGrpSpPr/>
          <p:nvPr/>
        </p:nvGrpSpPr>
        <p:grpSpPr>
          <a:xfrm>
            <a:off x="2394215" y="2994795"/>
            <a:ext cx="1807569" cy="940966"/>
            <a:chOff x="1270661" y="2385330"/>
            <a:chExt cx="1807569" cy="9409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B109E3-4603-60CC-3346-26BB42B65A06}"/>
                </a:ext>
              </a:extLst>
            </p:cNvPr>
            <p:cNvSpPr/>
            <p:nvPr/>
          </p:nvSpPr>
          <p:spPr>
            <a:xfrm>
              <a:off x="1270661" y="2862470"/>
              <a:ext cx="1021278" cy="463826"/>
            </a:xfrm>
            <a:prstGeom prst="rect">
              <a:avLst/>
            </a:prstGeom>
            <a:noFill/>
            <a:ln w="25400">
              <a:solidFill>
                <a:srgbClr val="B2E5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659C44B-8A92-A288-63F2-B9523D9A99E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2291939" y="2385330"/>
              <a:ext cx="786291" cy="697008"/>
            </a:xfrm>
            <a:prstGeom prst="line">
              <a:avLst/>
            </a:prstGeom>
            <a:ln w="25400">
              <a:solidFill>
                <a:srgbClr val="B2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9F5E2E-AD4E-2B54-EF8C-FA79F1305DCC}"/>
              </a:ext>
            </a:extLst>
          </p:cNvPr>
          <p:cNvSpPr txBox="1"/>
          <p:nvPr/>
        </p:nvSpPr>
        <p:spPr>
          <a:xfrm>
            <a:off x="4201784" y="2763962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2. New Routing System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D30722E6-9BD0-1897-DF61-42769C55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195712"/>
              </p:ext>
            </p:extLst>
          </p:nvPr>
        </p:nvGraphicFramePr>
        <p:xfrm>
          <a:off x="4522128" y="3759038"/>
          <a:ext cx="4637999" cy="839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613">
                  <a:extLst>
                    <a:ext uri="{9D8B030D-6E8A-4147-A177-3AD203B41FA5}">
                      <a16:colId xmlns:a16="http://schemas.microsoft.com/office/drawing/2014/main" val="3735770457"/>
                    </a:ext>
                  </a:extLst>
                </a:gridCol>
                <a:gridCol w="1132613">
                  <a:extLst>
                    <a:ext uri="{9D8B030D-6E8A-4147-A177-3AD203B41FA5}">
                      <a16:colId xmlns:a16="http://schemas.microsoft.com/office/drawing/2014/main" val="795478700"/>
                    </a:ext>
                  </a:extLst>
                </a:gridCol>
                <a:gridCol w="1404400">
                  <a:extLst>
                    <a:ext uri="{9D8B030D-6E8A-4147-A177-3AD203B41FA5}">
                      <a16:colId xmlns:a16="http://schemas.microsoft.com/office/drawing/2014/main" val="1328407974"/>
                    </a:ext>
                  </a:extLst>
                </a:gridCol>
                <a:gridCol w="968373">
                  <a:extLst>
                    <a:ext uri="{9D8B030D-6E8A-4147-A177-3AD203B41FA5}">
                      <a16:colId xmlns:a16="http://schemas.microsoft.com/office/drawing/2014/main" val="826005848"/>
                    </a:ext>
                  </a:extLst>
                </a:gridCol>
              </a:tblGrid>
              <a:tr h="279876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B2E5D8"/>
                          </a:solidFill>
                          <a:latin typeface="NEXON Lv2 Gothic Bold" pitchFamily="2" charset="-127"/>
                          <a:ea typeface="NEXON Lv2 Gothic Bold" pitchFamily="2" charset="-127"/>
                        </a:rPr>
                        <a:t>BSS ID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5D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B2E5D8"/>
                          </a:solidFill>
                          <a:latin typeface="NEXON Lv2 Gothic Bold" pitchFamily="2" charset="-127"/>
                          <a:ea typeface="NEXON Lv2 Gothic Bold" pitchFamily="2" charset="-127"/>
                        </a:rPr>
                        <a:t>Bid Size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5D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B2E5D8"/>
                          </a:solidFill>
                          <a:latin typeface="NEXON Lv2 Gothic Bold" pitchFamily="2" charset="-127"/>
                          <a:ea typeface="NEXON Lv2 Gothic Bold" pitchFamily="2" charset="-127"/>
                        </a:rPr>
                        <a:t>BSS Allocation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5D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B2E5D8"/>
                          </a:solidFill>
                          <a:latin typeface="NEXON Lv2 Gothic Bold" pitchFamily="2" charset="-127"/>
                          <a:ea typeface="NEXON Lv2 Gothic Bold" pitchFamily="2" charset="-127"/>
                        </a:rPr>
                        <a:t>Available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E5D8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832731"/>
                  </a:ext>
                </a:extLst>
              </a:tr>
              <a:tr h="27987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00001278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&gt; 70K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Senior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242288"/>
                  </a:ext>
                </a:extLst>
              </a:tr>
              <a:tr h="27987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00003456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&lt; 70K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Junior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rgbClr val="B2E5D8"/>
                          </a:solidFill>
                          <a:latin typeface="NEXON Lv2 Gothic" pitchFamily="2" charset="-127"/>
                          <a:ea typeface="NEXON Lv2 Gothic" pitchFamily="2" charset="-127"/>
                        </a:rPr>
                        <a:t>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E5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18126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40DCD60-17CB-3912-011D-096C72204972}"/>
              </a:ext>
            </a:extLst>
          </p:cNvPr>
          <p:cNvSpPr txBox="1"/>
          <p:nvPr/>
        </p:nvSpPr>
        <p:spPr>
          <a:xfrm>
            <a:off x="4467003" y="3229393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- Allocation accurate BSS by Bid Size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- Administrate available BSS systematic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E3BCA-45C7-5860-6828-16A722CCEC08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289881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DE1A2-BDE4-8CEB-FB01-3BC61C9D1920}"/>
              </a:ext>
            </a:extLst>
          </p:cNvPr>
          <p:cNvSpPr/>
          <p:nvPr/>
        </p:nvSpPr>
        <p:spPr>
          <a:xfrm>
            <a:off x="4383536" y="2380344"/>
            <a:ext cx="5271802" cy="3599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6F261-FE1D-C638-39F4-E6722E81B93B}"/>
              </a:ext>
            </a:extLst>
          </p:cNvPr>
          <p:cNvSpPr/>
          <p:nvPr/>
        </p:nvSpPr>
        <p:spPr>
          <a:xfrm>
            <a:off x="2418212" y="2380344"/>
            <a:ext cx="1023923" cy="35995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79C095-BF3F-8619-2F13-1AE45F1BD4F0}"/>
              </a:ext>
            </a:extLst>
          </p:cNvPr>
          <p:cNvSpPr/>
          <p:nvPr/>
        </p:nvSpPr>
        <p:spPr>
          <a:xfrm>
            <a:off x="1273820" y="2414980"/>
            <a:ext cx="1100936" cy="35649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29BF41-57E3-D4F6-AC39-545EB569A5E1}"/>
              </a:ext>
            </a:extLst>
          </p:cNvPr>
          <p:cNvSpPr/>
          <p:nvPr/>
        </p:nvSpPr>
        <p:spPr>
          <a:xfrm>
            <a:off x="3487037" y="2380344"/>
            <a:ext cx="853042" cy="3599540"/>
          </a:xfrm>
          <a:prstGeom prst="rect">
            <a:avLst/>
          </a:prstGeom>
          <a:solidFill>
            <a:schemeClr val="tx1">
              <a:lumMod val="75000"/>
              <a:lumOff val="25000"/>
              <a:alpha val="851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466CB0-74CB-E164-4D7F-F95D027F437D}"/>
              </a:ext>
            </a:extLst>
          </p:cNvPr>
          <p:cNvSpPr/>
          <p:nvPr/>
        </p:nvSpPr>
        <p:spPr>
          <a:xfrm>
            <a:off x="3449252" y="1890352"/>
            <a:ext cx="911928" cy="4124968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 w="25400">
            <a:solidFill>
              <a:srgbClr val="B2E5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F9622-393B-3A8C-0F73-0E0A7594B4AE}"/>
              </a:ext>
            </a:extLst>
          </p:cNvPr>
          <p:cNvSpPr/>
          <p:nvPr/>
        </p:nvSpPr>
        <p:spPr>
          <a:xfrm rot="20891732">
            <a:off x="3206154" y="4324786"/>
            <a:ext cx="1558588" cy="348728"/>
          </a:xfrm>
          <a:prstGeom prst="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Eliminate!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669DE-850E-4549-6308-267F3D13156A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8590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31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CA4763-A47E-3544-3737-847AA5613F2A}"/>
              </a:ext>
            </a:extLst>
          </p:cNvPr>
          <p:cNvSpPr/>
          <p:nvPr/>
        </p:nvSpPr>
        <p:spPr>
          <a:xfrm>
            <a:off x="5325034" y="2393576"/>
            <a:ext cx="4352365" cy="35948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864C07-8DC6-77DC-417F-F862CC69358E}"/>
              </a:ext>
            </a:extLst>
          </p:cNvPr>
          <p:cNvGrpSpPr/>
          <p:nvPr/>
        </p:nvGrpSpPr>
        <p:grpSpPr>
          <a:xfrm>
            <a:off x="4399853" y="4130840"/>
            <a:ext cx="1044263" cy="463826"/>
            <a:chOff x="1270661" y="2862470"/>
            <a:chExt cx="1044263" cy="463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C84E6F-64DD-05D8-807C-B63E17286F1E}"/>
                </a:ext>
              </a:extLst>
            </p:cNvPr>
            <p:cNvSpPr/>
            <p:nvPr/>
          </p:nvSpPr>
          <p:spPr>
            <a:xfrm>
              <a:off x="1270661" y="2862470"/>
              <a:ext cx="806413" cy="463826"/>
            </a:xfrm>
            <a:prstGeom prst="rect">
              <a:avLst/>
            </a:prstGeom>
            <a:noFill/>
            <a:ln w="25400">
              <a:solidFill>
                <a:srgbClr val="B2E5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F632E4-2683-9A5B-C9E4-0E6AE2DEEE4C}"/>
                </a:ext>
              </a:extLst>
            </p:cNvPr>
            <p:cNvCxnSpPr>
              <a:cxnSpLocks/>
            </p:cNvCxnSpPr>
            <p:nvPr/>
          </p:nvCxnSpPr>
          <p:spPr>
            <a:xfrm>
              <a:off x="2077074" y="3113350"/>
              <a:ext cx="237850" cy="0"/>
            </a:xfrm>
            <a:prstGeom prst="line">
              <a:avLst/>
            </a:prstGeom>
            <a:ln w="25400">
              <a:solidFill>
                <a:srgbClr val="B2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89AEE7-BDBB-FFD3-E9FA-D91E96557CC0}"/>
              </a:ext>
            </a:extLst>
          </p:cNvPr>
          <p:cNvCxnSpPr>
            <a:cxnSpLocks/>
          </p:cNvCxnSpPr>
          <p:nvPr/>
        </p:nvCxnSpPr>
        <p:spPr>
          <a:xfrm flipV="1">
            <a:off x="5444116" y="3039533"/>
            <a:ext cx="287817" cy="1342187"/>
          </a:xfrm>
          <a:prstGeom prst="line">
            <a:avLst/>
          </a:prstGeom>
          <a:ln w="25400">
            <a:solidFill>
              <a:srgbClr val="B2E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DA054D-28D1-C553-06ED-E1457076C825}"/>
              </a:ext>
            </a:extLst>
          </p:cNvPr>
          <p:cNvCxnSpPr>
            <a:cxnSpLocks/>
          </p:cNvCxnSpPr>
          <p:nvPr/>
        </p:nvCxnSpPr>
        <p:spPr>
          <a:xfrm>
            <a:off x="5725160" y="3046306"/>
            <a:ext cx="168374" cy="0"/>
          </a:xfrm>
          <a:prstGeom prst="line">
            <a:avLst/>
          </a:prstGeom>
          <a:ln w="25400">
            <a:solidFill>
              <a:srgbClr val="B2E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5AD65A-66AC-0F0B-DC09-08483098C41E}"/>
              </a:ext>
            </a:extLst>
          </p:cNvPr>
          <p:cNvSpPr txBox="1"/>
          <p:nvPr/>
        </p:nvSpPr>
        <p:spPr>
          <a:xfrm>
            <a:off x="5933837" y="2808700"/>
            <a:ext cx="3111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3. Floating Process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5C44DF-5183-A605-33DD-3E6EB4F886C7}"/>
              </a:ext>
            </a:extLst>
          </p:cNvPr>
          <p:cNvSpPr/>
          <p:nvPr/>
        </p:nvSpPr>
        <p:spPr>
          <a:xfrm>
            <a:off x="3486059" y="2366681"/>
            <a:ext cx="873491" cy="35948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9E89C8-738F-594D-E8D0-D426B645C6E2}"/>
              </a:ext>
            </a:extLst>
          </p:cNvPr>
          <p:cNvCxnSpPr>
            <a:endCxn id="7" idx="1"/>
          </p:cNvCxnSpPr>
          <p:nvPr/>
        </p:nvCxnSpPr>
        <p:spPr>
          <a:xfrm>
            <a:off x="3364434" y="3710626"/>
            <a:ext cx="1035419" cy="6521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8A4297-5E4D-C814-8AC2-F2F2E3EA389B}"/>
              </a:ext>
            </a:extLst>
          </p:cNvPr>
          <p:cNvSpPr txBox="1"/>
          <p:nvPr/>
        </p:nvSpPr>
        <p:spPr>
          <a:xfrm>
            <a:off x="6274400" y="3223824"/>
            <a:ext cx="316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- In case of unavailability of manager,</a:t>
            </a:r>
            <a:b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</a:b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   the request will be reviewed by available</a:t>
            </a:r>
            <a:b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</a:b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  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B9F6D-AAC9-F34C-47E2-7AEBCEBEA232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4086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1DB580-5994-2C6F-AB7D-0123D11F775D}"/>
              </a:ext>
            </a:extLst>
          </p:cNvPr>
          <p:cNvSpPr/>
          <p:nvPr/>
        </p:nvSpPr>
        <p:spPr>
          <a:xfrm>
            <a:off x="5317959" y="4049486"/>
            <a:ext cx="4359442" cy="1926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FB084A-DD2C-E128-4DEF-49AC8B48F37D}"/>
              </a:ext>
            </a:extLst>
          </p:cNvPr>
          <p:cNvSpPr/>
          <p:nvPr/>
        </p:nvSpPr>
        <p:spPr>
          <a:xfrm>
            <a:off x="6106886" y="3347356"/>
            <a:ext cx="2677885" cy="702130"/>
          </a:xfrm>
          <a:prstGeom prst="rect">
            <a:avLst/>
          </a:prstGeom>
          <a:noFill/>
          <a:ln w="25400">
            <a:solidFill>
              <a:srgbClr val="B2E5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00E5F-F88F-98DC-6BDF-26CB7D5A6A2A}"/>
              </a:ext>
            </a:extLst>
          </p:cNvPr>
          <p:cNvSpPr txBox="1"/>
          <p:nvPr/>
        </p:nvSpPr>
        <p:spPr>
          <a:xfrm>
            <a:off x="5379572" y="4196757"/>
            <a:ext cx="3047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4. Appropriate BSS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b="1" dirty="0">
              <a:solidFill>
                <a:srgbClr val="B2E5D8"/>
              </a:solidFill>
              <a:latin typeface="NEXON Lv2 Gothic Bold" pitchFamily="2" charset="-127"/>
              <a:ea typeface="NEXON Lv2 Gothic Bold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498F31-CA00-15DD-97A4-1ECF24408AE9}"/>
              </a:ext>
            </a:extLst>
          </p:cNvPr>
          <p:cNvSpPr txBox="1"/>
          <p:nvPr/>
        </p:nvSpPr>
        <p:spPr>
          <a:xfrm>
            <a:off x="5895578" y="4606458"/>
            <a:ext cx="3526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Assigning proficient BSS (ZQT2) 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will reduce time on review &amp; document working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122453-0150-EBBC-2F35-0CB01BC0E22B}"/>
              </a:ext>
            </a:extLst>
          </p:cNvPr>
          <p:cNvSpPr/>
          <p:nvPr/>
        </p:nvSpPr>
        <p:spPr>
          <a:xfrm>
            <a:off x="3486059" y="2366681"/>
            <a:ext cx="873492" cy="35948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53FEA1-15BF-B394-DDE4-4FF6CEE4A0CE}"/>
              </a:ext>
            </a:extLst>
          </p:cNvPr>
          <p:cNvCxnSpPr/>
          <p:nvPr/>
        </p:nvCxnSpPr>
        <p:spPr>
          <a:xfrm>
            <a:off x="3364434" y="3710626"/>
            <a:ext cx="1035419" cy="6521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23DB918-84C2-AA71-BEFD-061EAC67BC7C}"/>
              </a:ext>
            </a:extLst>
          </p:cNvPr>
          <p:cNvSpPr/>
          <p:nvPr/>
        </p:nvSpPr>
        <p:spPr>
          <a:xfrm>
            <a:off x="2446329" y="3473630"/>
            <a:ext cx="918106" cy="496204"/>
          </a:xfrm>
          <a:prstGeom prst="rect">
            <a:avLst/>
          </a:prstGeom>
          <a:noFill/>
          <a:ln w="25400">
            <a:solidFill>
              <a:srgbClr val="B2E5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73108-A657-A853-3587-EBEB35D87817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3956159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1AE22F0C-3288-39B5-B2A8-F42B76005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6"/>
          <a:stretch/>
        </p:blipFill>
        <p:spPr>
          <a:xfrm>
            <a:off x="207205" y="1828800"/>
            <a:ext cx="9491590" cy="41865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C9B7EF-01AE-D994-5769-CD6373D384C7}"/>
              </a:ext>
            </a:extLst>
          </p:cNvPr>
          <p:cNvSpPr/>
          <p:nvPr/>
        </p:nvSpPr>
        <p:spPr>
          <a:xfrm>
            <a:off x="165100" y="1854200"/>
            <a:ext cx="9533695" cy="4229100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5C7A4-189A-F9AE-A1B9-B2D282AFBA0B}"/>
              </a:ext>
            </a:extLst>
          </p:cNvPr>
          <p:cNvSpPr txBox="1"/>
          <p:nvPr/>
        </p:nvSpPr>
        <p:spPr>
          <a:xfrm>
            <a:off x="4456570" y="1296677"/>
            <a:ext cx="112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2E5D8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To-Be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DA0374-113F-3D91-B3B7-B737EDA3E95A}"/>
              </a:ext>
            </a:extLst>
          </p:cNvPr>
          <p:cNvSpPr/>
          <p:nvPr/>
        </p:nvSpPr>
        <p:spPr>
          <a:xfrm>
            <a:off x="1270660" y="2382943"/>
            <a:ext cx="5795158" cy="35948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B6BA5-528D-5DB0-DAAD-6B9ED2605435}"/>
              </a:ext>
            </a:extLst>
          </p:cNvPr>
          <p:cNvSpPr txBox="1"/>
          <p:nvPr/>
        </p:nvSpPr>
        <p:spPr>
          <a:xfrm>
            <a:off x="2446151" y="3968750"/>
            <a:ext cx="3842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5. Pricing Approval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rgbClr val="B2E5D8"/>
                </a:solidFill>
                <a:latin typeface="NEXON Lv2 Gothic Bold" pitchFamily="2" charset="-127"/>
                <a:ea typeface="NEXON Lv2 Gothic Bold" pitchFamily="2" charset="-127"/>
              </a:rPr>
              <a:t>   Process Segmentation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F78FB-971D-1B34-51F6-33335900DD25}"/>
              </a:ext>
            </a:extLst>
          </p:cNvPr>
          <p:cNvGrpSpPr/>
          <p:nvPr/>
        </p:nvGrpSpPr>
        <p:grpSpPr>
          <a:xfrm>
            <a:off x="6857625" y="5606550"/>
            <a:ext cx="1044263" cy="408770"/>
            <a:chOff x="1032811" y="2862470"/>
            <a:chExt cx="1044263" cy="4638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5921496-A27C-1A09-607E-BE2523B1A05A}"/>
                </a:ext>
              </a:extLst>
            </p:cNvPr>
            <p:cNvSpPr/>
            <p:nvPr/>
          </p:nvSpPr>
          <p:spPr>
            <a:xfrm>
              <a:off x="1270661" y="2862470"/>
              <a:ext cx="806413" cy="463826"/>
            </a:xfrm>
            <a:prstGeom prst="rect">
              <a:avLst/>
            </a:prstGeom>
            <a:noFill/>
            <a:ln w="25400">
              <a:solidFill>
                <a:srgbClr val="B2E5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396B7D-3112-EB09-8A46-0E33D434582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811" y="3124568"/>
              <a:ext cx="237850" cy="0"/>
            </a:xfrm>
            <a:prstGeom prst="line">
              <a:avLst/>
            </a:prstGeom>
            <a:ln w="25400">
              <a:solidFill>
                <a:srgbClr val="B2E5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308F80E-918C-36AC-4EAE-125AF0FDDB73}"/>
              </a:ext>
            </a:extLst>
          </p:cNvPr>
          <p:cNvCxnSpPr>
            <a:cxnSpLocks/>
          </p:cNvCxnSpPr>
          <p:nvPr/>
        </p:nvCxnSpPr>
        <p:spPr>
          <a:xfrm flipH="1" flipV="1">
            <a:off x="6237580" y="4598633"/>
            <a:ext cx="634228" cy="1238904"/>
          </a:xfrm>
          <a:prstGeom prst="line">
            <a:avLst/>
          </a:prstGeom>
          <a:ln w="25400">
            <a:solidFill>
              <a:srgbClr val="B2E5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0DA897-F3FD-FCB3-7AAC-82E8EB2DF0C8}"/>
              </a:ext>
            </a:extLst>
          </p:cNvPr>
          <p:cNvSpPr txBox="1"/>
          <p:nvPr/>
        </p:nvSpPr>
        <p:spPr>
          <a:xfrm>
            <a:off x="2739201" y="4714449"/>
            <a:ext cx="325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rgbClr val="B2E5D8"/>
                </a:solidFill>
                <a:latin typeface="NEXON Lv2 Gothic" pitchFamily="2" charset="-127"/>
                <a:ea typeface="NEXON Lv2 Gothic" pitchFamily="2" charset="-127"/>
              </a:rPr>
              <a:t>2-Way Pricing Approval process by bid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900BD2-77A4-D851-9047-829260F19BE7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</p:spTree>
    <p:extLst>
      <p:ext uri="{BB962C8B-B14F-4D97-AF65-F5344CB8AC3E}">
        <p14:creationId xmlns:p14="http://schemas.microsoft.com/office/powerpoint/2010/main" val="1490500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How can we Improve?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I</a:t>
            </a:r>
          </a:p>
        </p:txBody>
      </p:sp>
      <p:pic>
        <p:nvPicPr>
          <p:cNvPr id="41" name="Picture 40" descr="A diagram of a flowchart&#10;&#10;Description automatically generated">
            <a:extLst>
              <a:ext uri="{FF2B5EF4-FFF2-40B4-BE49-F238E27FC236}">
                <a16:creationId xmlns:a16="http://schemas.microsoft.com/office/drawing/2014/main" id="{94DF509B-79C7-D4F4-3CB3-8EF8DC43B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0" y="2092517"/>
            <a:ext cx="9138319" cy="3982655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1259B5-E662-BA5E-6AE6-B45ADA8B434E}"/>
              </a:ext>
            </a:extLst>
          </p:cNvPr>
          <p:cNvSpPr/>
          <p:nvPr/>
        </p:nvSpPr>
        <p:spPr>
          <a:xfrm>
            <a:off x="1523777" y="3434225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1.9 Days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C30BD95-0729-0914-47A0-BF6D7124146F}"/>
              </a:ext>
            </a:extLst>
          </p:cNvPr>
          <p:cNvSpPr/>
          <p:nvPr/>
        </p:nvSpPr>
        <p:spPr>
          <a:xfrm>
            <a:off x="2439575" y="4022543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 Days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F854267-D84D-6BDD-EA0E-D6FA7A14FBF9}"/>
              </a:ext>
            </a:extLst>
          </p:cNvPr>
          <p:cNvSpPr/>
          <p:nvPr/>
        </p:nvSpPr>
        <p:spPr>
          <a:xfrm>
            <a:off x="3254706" y="4022543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 Days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27EAC19-8090-70A7-C525-67BA87E01512}"/>
              </a:ext>
            </a:extLst>
          </p:cNvPr>
          <p:cNvSpPr/>
          <p:nvPr/>
        </p:nvSpPr>
        <p:spPr>
          <a:xfrm>
            <a:off x="4011114" y="3055013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 Days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34A5C8E-10C6-7E3F-CA24-99FA8053A520}"/>
              </a:ext>
            </a:extLst>
          </p:cNvPr>
          <p:cNvSpPr/>
          <p:nvPr/>
        </p:nvSpPr>
        <p:spPr>
          <a:xfrm>
            <a:off x="4044668" y="3992223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0.6 Days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E0946D-7438-B58A-01DF-8CF5967C87E6}"/>
              </a:ext>
            </a:extLst>
          </p:cNvPr>
          <p:cNvSpPr/>
          <p:nvPr/>
        </p:nvSpPr>
        <p:spPr>
          <a:xfrm>
            <a:off x="4881269" y="464338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3.6 Days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BDA5CBC-2CBB-F19F-C15F-8B7FC2D1A58F}"/>
              </a:ext>
            </a:extLst>
          </p:cNvPr>
          <p:cNvSpPr/>
          <p:nvPr/>
        </p:nvSpPr>
        <p:spPr>
          <a:xfrm>
            <a:off x="5629797" y="518983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 Days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70D88D8-6DB3-F6FE-36C6-5D390258CD75}"/>
              </a:ext>
            </a:extLst>
          </p:cNvPr>
          <p:cNvSpPr/>
          <p:nvPr/>
        </p:nvSpPr>
        <p:spPr>
          <a:xfrm>
            <a:off x="6398533" y="518983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4.0 Days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6762A3E-99D8-B6EE-34AA-97BDA1FFAD34}"/>
              </a:ext>
            </a:extLst>
          </p:cNvPr>
          <p:cNvSpPr/>
          <p:nvPr/>
        </p:nvSpPr>
        <p:spPr>
          <a:xfrm>
            <a:off x="6409495" y="3976823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3.0 Days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EE71914-EEAC-90D0-D823-B7FDDAD23A3B}"/>
              </a:ext>
            </a:extLst>
          </p:cNvPr>
          <p:cNvSpPr/>
          <p:nvPr/>
        </p:nvSpPr>
        <p:spPr>
          <a:xfrm>
            <a:off x="6398533" y="3124039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0.4 Days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3E412AB-EE88-7B48-332D-2D90CD529A46}"/>
              </a:ext>
            </a:extLst>
          </p:cNvPr>
          <p:cNvSpPr/>
          <p:nvPr/>
        </p:nvSpPr>
        <p:spPr>
          <a:xfrm>
            <a:off x="7271969" y="3992223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0.5 Days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197A1A2-354D-B104-3FE6-BE93F8B57122}"/>
              </a:ext>
            </a:extLst>
          </p:cNvPr>
          <p:cNvSpPr/>
          <p:nvPr/>
        </p:nvSpPr>
        <p:spPr>
          <a:xfrm>
            <a:off x="7271969" y="5563585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 Days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98A154D-ED06-8161-A230-AD9E055BBA7F}"/>
              </a:ext>
            </a:extLst>
          </p:cNvPr>
          <p:cNvSpPr/>
          <p:nvPr/>
        </p:nvSpPr>
        <p:spPr>
          <a:xfrm>
            <a:off x="7271969" y="5983732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0.6 Days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7C80108-E2BA-DCBD-D113-00A358BB94BA}"/>
              </a:ext>
            </a:extLst>
          </p:cNvPr>
          <p:cNvSpPr/>
          <p:nvPr/>
        </p:nvSpPr>
        <p:spPr>
          <a:xfrm>
            <a:off x="8008152" y="4008965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Days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7FF187C-9346-C8C1-EE7E-37583442C6F0}"/>
              </a:ext>
            </a:extLst>
          </p:cNvPr>
          <p:cNvSpPr/>
          <p:nvPr/>
        </p:nvSpPr>
        <p:spPr>
          <a:xfrm>
            <a:off x="8008152" y="459766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3.5 Days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D748194-20D4-95D0-B5FD-8717ACA645DA}"/>
              </a:ext>
            </a:extLst>
          </p:cNvPr>
          <p:cNvSpPr/>
          <p:nvPr/>
        </p:nvSpPr>
        <p:spPr>
          <a:xfrm>
            <a:off x="8757819" y="3431167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Days</a:t>
            </a:r>
          </a:p>
        </p:txBody>
      </p:sp>
      <p:sp>
        <p:nvSpPr>
          <p:cNvPr id="58" name="Round Diagonal Corner Rectangle 57">
            <a:extLst>
              <a:ext uri="{FF2B5EF4-FFF2-40B4-BE49-F238E27FC236}">
                <a16:creationId xmlns:a16="http://schemas.microsoft.com/office/drawing/2014/main" id="{89736927-6931-AA73-91C5-6789BF95BD7B}"/>
              </a:ext>
            </a:extLst>
          </p:cNvPr>
          <p:cNvSpPr/>
          <p:nvPr/>
        </p:nvSpPr>
        <p:spPr>
          <a:xfrm rot="20504151">
            <a:off x="305995" y="2101191"/>
            <a:ext cx="1393683" cy="46166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As-Is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ACD1-374F-37D0-048B-0B3998B5572A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23714-7581-588E-771F-04301979E5B6}"/>
              </a:ext>
            </a:extLst>
          </p:cNvPr>
          <p:cNvSpPr txBox="1"/>
          <p:nvPr/>
        </p:nvSpPr>
        <p:spPr>
          <a:xfrm>
            <a:off x="4122483" y="1395713"/>
            <a:ext cx="1661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“32 Days”</a:t>
            </a:r>
          </a:p>
        </p:txBody>
      </p:sp>
    </p:spTree>
    <p:extLst>
      <p:ext uri="{BB962C8B-B14F-4D97-AF65-F5344CB8AC3E}">
        <p14:creationId xmlns:p14="http://schemas.microsoft.com/office/powerpoint/2010/main" val="3458643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F9E846-A335-A477-60C3-2B4B7E0131E9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B5F-9224-8D94-5FD8-5BA3C351E4E5}"/>
              </a:ext>
            </a:extLst>
          </p:cNvPr>
          <p:cNvSpPr txBox="1"/>
          <p:nvPr/>
        </p:nvSpPr>
        <p:spPr>
          <a:xfrm>
            <a:off x="515373" y="450419"/>
            <a:ext cx="3406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What is our problem?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5477E-F41C-5D74-BC42-27C92DCDCF04}"/>
              </a:ext>
            </a:extLst>
          </p:cNvPr>
          <p:cNvSpPr txBox="1"/>
          <p:nvPr/>
        </p:nvSpPr>
        <p:spPr>
          <a:xfrm>
            <a:off x="559050" y="2945390"/>
            <a:ext cx="263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Declining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Revenue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D2779E-319E-CB56-5C95-355B4C70D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720" y="220456"/>
            <a:ext cx="513176" cy="495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4FEB8-98B2-6272-FFBC-C0B1E8C4E0C8}"/>
              </a:ext>
            </a:extLst>
          </p:cNvPr>
          <p:cNvSpPr txBox="1"/>
          <p:nvPr/>
        </p:nvSpPr>
        <p:spPr>
          <a:xfrm>
            <a:off x="9150428" y="30651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D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6C430B74-2399-C72D-C6BD-C601E84E09EF}"/>
              </a:ext>
            </a:extLst>
          </p:cNvPr>
          <p:cNvSpPr/>
          <p:nvPr/>
        </p:nvSpPr>
        <p:spPr>
          <a:xfrm>
            <a:off x="1984409" y="7787975"/>
            <a:ext cx="5597462" cy="646330"/>
          </a:xfrm>
          <a:prstGeom prst="bracketPair">
            <a:avLst>
              <a:gd name="adj" fmla="val 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  <a:cs typeface="+mn-cs"/>
              </a:rPr>
              <a:t>Growing Competition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8B60179-8AAE-8974-DA9D-A6DC371574E2}"/>
              </a:ext>
            </a:extLst>
          </p:cNvPr>
          <p:cNvSpPr/>
          <p:nvPr/>
        </p:nvSpPr>
        <p:spPr>
          <a:xfrm>
            <a:off x="1984409" y="8717950"/>
            <a:ext cx="5597462" cy="646330"/>
          </a:xfrm>
          <a:prstGeom prst="bracketPair">
            <a:avLst>
              <a:gd name="adj" fmla="val 0"/>
            </a:avLst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  <a:cs typeface="+mn-cs"/>
              </a:rPr>
              <a:t>Changing market needs</a:t>
            </a:r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DEB9A9A0-6E77-41B1-CF85-4B79B3FE898C}"/>
              </a:ext>
            </a:extLst>
          </p:cNvPr>
          <p:cNvSpPr/>
          <p:nvPr/>
        </p:nvSpPr>
        <p:spPr>
          <a:xfrm>
            <a:off x="3383285" y="1828297"/>
            <a:ext cx="6796585" cy="1717258"/>
          </a:xfrm>
          <a:prstGeom prst="round2DiagRect">
            <a:avLst>
              <a:gd name="adj1" fmla="val 38594"/>
              <a:gd name="adj2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C60ECC03-946A-DE00-2503-0D2CDF1F12F5}"/>
              </a:ext>
            </a:extLst>
          </p:cNvPr>
          <p:cNvSpPr/>
          <p:nvPr/>
        </p:nvSpPr>
        <p:spPr>
          <a:xfrm flipV="1">
            <a:off x="3383284" y="3683983"/>
            <a:ext cx="6796585" cy="1719072"/>
          </a:xfrm>
          <a:prstGeom prst="round2DiagRect">
            <a:avLst>
              <a:gd name="adj1" fmla="val 38594"/>
              <a:gd name="adj2" fmla="val 0"/>
            </a:avLst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8B739-D27D-240B-6978-75F5C54C9E91}"/>
              </a:ext>
            </a:extLst>
          </p:cNvPr>
          <p:cNvSpPr txBox="1"/>
          <p:nvPr/>
        </p:nvSpPr>
        <p:spPr>
          <a:xfrm>
            <a:off x="3185456" y="2468851"/>
            <a:ext cx="263234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EXON Lv2 Gothic Medium" pitchFamily="2" charset="-127"/>
                <a:ea typeface="NEXON Lv2 Gothic Medium" pitchFamily="2" charset="-127"/>
              </a:rPr>
              <a:t>Internal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A36B0D-6C0C-AE57-59FE-C93CABD10BA4}"/>
              </a:ext>
            </a:extLst>
          </p:cNvPr>
          <p:cNvSpPr txBox="1"/>
          <p:nvPr/>
        </p:nvSpPr>
        <p:spPr>
          <a:xfrm>
            <a:off x="3185457" y="4187923"/>
            <a:ext cx="263234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Medium" pitchFamily="2" charset="-127"/>
                <a:ea typeface="NEXON Lv2 Gothic Medium" pitchFamily="2" charset="-127"/>
              </a:rPr>
              <a:t>External</a:t>
            </a:r>
            <a:endParaRPr kumimoji="0" lang="en-US" sz="320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XON Lv2 Gothic Medium" pitchFamily="2" charset="-127"/>
              <a:ea typeface="NEXON Lv2 Gothic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D8421-C7E6-6029-5402-E720D8956A50}"/>
              </a:ext>
            </a:extLst>
          </p:cNvPr>
          <p:cNvSpPr txBox="1"/>
          <p:nvPr/>
        </p:nvSpPr>
        <p:spPr>
          <a:xfrm>
            <a:off x="5761350" y="2447528"/>
            <a:ext cx="35987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LIGHT" pitchFamily="2" charset="-127"/>
                <a:ea typeface="NEXON LV2 GOTHIC LIGHT" pitchFamily="2" charset="-127"/>
              </a:rPr>
              <a:t>Operational Problem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7C0DEA-E453-2111-E604-E304961E9A5F}"/>
              </a:ext>
            </a:extLst>
          </p:cNvPr>
          <p:cNvSpPr txBox="1"/>
          <p:nvPr/>
        </p:nvSpPr>
        <p:spPr>
          <a:xfrm>
            <a:off x="5751560" y="4066394"/>
            <a:ext cx="3663151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LIGHT" pitchFamily="2" charset="-127"/>
                <a:ea typeface="NEXON LV2 GOTHIC LIGHT" pitchFamily="2" charset="-127"/>
              </a:rPr>
              <a:t>Market Competitors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LIGHT" pitchFamily="2" charset="-127"/>
                <a:ea typeface="NEXON LV2 GOTHIC LIGHT" pitchFamily="2" charset="-127"/>
              </a:rPr>
              <a:t>Customer Needs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EXON LV2 GOTHIC LIGHT" pitchFamily="2" charset="-127"/>
              <a:ea typeface="NEXON LV2 GOTHIC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703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71EFD4-1308-3DD5-1BA3-A91E9D1859A4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CF743-83A1-FDA6-C78A-923FA955E840}"/>
              </a:ext>
            </a:extLst>
          </p:cNvPr>
          <p:cNvSpPr txBox="1"/>
          <p:nvPr/>
        </p:nvSpPr>
        <p:spPr>
          <a:xfrm>
            <a:off x="515373" y="450419"/>
            <a:ext cx="352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How can we Improve?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B925-2AF2-1AA9-2E31-05AA49FA4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12716">
            <a:off x="9011246" y="251012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41C78-3D6C-A65D-317E-9B676DD1E7B2}"/>
              </a:ext>
            </a:extLst>
          </p:cNvPr>
          <p:cNvSpPr txBox="1"/>
          <p:nvPr/>
        </p:nvSpPr>
        <p:spPr>
          <a:xfrm>
            <a:off x="9160126" y="28766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I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3731E993-C513-E335-EE05-CD6D5C82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6" y="1863021"/>
            <a:ext cx="9344235" cy="4213504"/>
          </a:xfrm>
          <a:prstGeom prst="rect">
            <a:avLst/>
          </a:prstGeom>
        </p:spPr>
      </p:pic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E7EADEDC-F1D7-0159-AF5D-D1FE12CC9861}"/>
              </a:ext>
            </a:extLst>
          </p:cNvPr>
          <p:cNvSpPr/>
          <p:nvPr/>
        </p:nvSpPr>
        <p:spPr>
          <a:xfrm rot="20504151">
            <a:off x="344632" y="1967500"/>
            <a:ext cx="1393683" cy="46166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4"/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To-Be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65EBA-9225-AA25-549B-7B8237D34B3F}"/>
              </a:ext>
            </a:extLst>
          </p:cNvPr>
          <p:cNvSpPr txBox="1"/>
          <p:nvPr/>
        </p:nvSpPr>
        <p:spPr>
          <a:xfrm>
            <a:off x="517526" y="230710"/>
            <a:ext cx="226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Updated Process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C9321-64A3-E7F1-FE25-80EED59B03BC}"/>
              </a:ext>
            </a:extLst>
          </p:cNvPr>
          <p:cNvSpPr txBox="1"/>
          <p:nvPr/>
        </p:nvSpPr>
        <p:spPr>
          <a:xfrm>
            <a:off x="2641493" y="1228449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32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2E1140-FC69-736F-5A00-40B976E126DB}"/>
              </a:ext>
            </a:extLst>
          </p:cNvPr>
          <p:cNvSpPr txBox="1"/>
          <p:nvPr/>
        </p:nvSpPr>
        <p:spPr>
          <a:xfrm>
            <a:off x="5871741" y="1236747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27 Days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77E9860-B518-AF27-AD20-DB3C9E3260A3}"/>
              </a:ext>
            </a:extLst>
          </p:cNvPr>
          <p:cNvSpPr/>
          <p:nvPr/>
        </p:nvSpPr>
        <p:spPr>
          <a:xfrm>
            <a:off x="4172712" y="1358258"/>
            <a:ext cx="1560576" cy="218641"/>
          </a:xfrm>
          <a:prstGeom prst="rightArrow">
            <a:avLst>
              <a:gd name="adj1" fmla="val 59452"/>
              <a:gd name="adj2" fmla="val 50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0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43ED73-ECFF-11AF-9ECA-41C0742C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154139"/>
            <a:ext cx="9308432" cy="57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6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87787-7A68-3489-4B9F-C16D3C677886}"/>
              </a:ext>
            </a:extLst>
          </p:cNvPr>
          <p:cNvSpPr txBox="1"/>
          <p:nvPr/>
        </p:nvSpPr>
        <p:spPr>
          <a:xfrm>
            <a:off x="3545403" y="2721114"/>
            <a:ext cx="2815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019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F9E846-A335-A477-60C3-2B4B7E0131E9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5FB5F-9224-8D94-5FD8-5BA3C351E4E5}"/>
              </a:ext>
            </a:extLst>
          </p:cNvPr>
          <p:cNvSpPr txBox="1"/>
          <p:nvPr/>
        </p:nvSpPr>
        <p:spPr>
          <a:xfrm>
            <a:off x="515373" y="450419"/>
            <a:ext cx="249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Project Charter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7771B-9A28-DA32-4261-D4FA25753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720" y="220456"/>
            <a:ext cx="513176" cy="495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315FD-FC6A-AF37-2F35-210FCF455DB8}"/>
              </a:ext>
            </a:extLst>
          </p:cNvPr>
          <p:cNvSpPr txBox="1"/>
          <p:nvPr/>
        </p:nvSpPr>
        <p:spPr>
          <a:xfrm>
            <a:off x="9150428" y="30651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D</a:t>
            </a:r>
          </a:p>
        </p:txBody>
      </p:sp>
      <p:graphicFrame>
        <p:nvGraphicFramePr>
          <p:cNvPr id="4" name="Google Shape;95;p2">
            <a:extLst>
              <a:ext uri="{FF2B5EF4-FFF2-40B4-BE49-F238E27FC236}">
                <a16:creationId xmlns:a16="http://schemas.microsoft.com/office/drawing/2014/main" id="{BC7C8177-B2D6-28FA-C27B-2BB96207A5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6637754"/>
              </p:ext>
            </p:extLst>
          </p:nvPr>
        </p:nvGraphicFramePr>
        <p:xfrm>
          <a:off x="696136" y="1018154"/>
          <a:ext cx="8525650" cy="34400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31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525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Gentech’s</a:t>
                      </a:r>
                      <a:r>
                        <a:rPr lang="en-US" sz="1100" b="1" i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NOM Project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Problem: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Reduction in </a:t>
                      </a:r>
                      <a:r>
                        <a:rPr lang="en-US" sz="1100" b="0" i="1" u="none" strike="noStrike" cap="none" dirty="0" err="1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Gentech’s</a:t>
                      </a: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revenue by almost 18% due to long cycle times and losing the bid to competitors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Executive Sponsor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endParaRPr sz="1100" b="0" i="1" u="sng" strike="noStrike" cap="none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Belt Champion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</a:t>
                      </a:r>
                      <a:r>
                        <a:rPr lang="en-US" sz="1100" b="0" i="1" u="none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Jeff Hugh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0875">
                <a:tc gridSpan="2">
                  <a:txBody>
                    <a:bodyPr/>
                    <a:lstStyle/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 and Scope</a:t>
                      </a: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Objective: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the proposal cycle time </a:t>
                      </a: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from 32 days </a:t>
                      </a: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improve the operation efficiency by 15% 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 err="1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i.e</a:t>
                      </a: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27 days to increase revenue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Scope: Analyzing the proposal creation process to identify inefficiencies and enhance operational process.</a:t>
                      </a:r>
                      <a:b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Focusing on internal issues (</a:t>
                      </a:r>
                      <a:r>
                        <a:rPr lang="en-US" sz="1100" b="0" i="1" u="sng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external issues</a:t>
                      </a: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Steering Committee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Grace Monroe (VP Supply Chain)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Jeff Hugh (LSS Black Belt)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Owner</a:t>
                      </a:r>
                      <a:r>
                        <a:rPr lang="en-US" sz="1100" b="0" i="1" u="none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Grace Monroe 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 Belt</a:t>
                      </a:r>
                      <a:r>
                        <a:rPr lang="en-US" sz="1100" b="0" i="1" u="none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Jeff Hugh</a:t>
                      </a:r>
                      <a:endParaRPr sz="1100" b="0" i="1" u="sng" strike="noStrike" cap="none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2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Belt</a:t>
                      </a:r>
                      <a:r>
                        <a:rPr lang="en-US" sz="1100" b="0" i="1" u="none" strike="noStrike" cap="none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BSS, Proposal Support Manager, Product Design Team, Pricing Group, Brand Manager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Investment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8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Money and Time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8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Resources</a:t>
                      </a:r>
                      <a:endParaRPr sz="1100" b="0" i="1" u="sng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RISKS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171450" marR="0" lvl="0" indent="-171450" algn="l" rtl="0">
                        <a:lnSpc>
                          <a:spcPct val="8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complexity</a:t>
                      </a:r>
                    </a:p>
                    <a:p>
                      <a:pPr marL="171450" marR="0" lvl="0" indent="-171450" algn="l" rtl="0">
                        <a:lnSpc>
                          <a:spcPct val="8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Pts val="1100"/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1" u="none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tedious approvals</a:t>
                      </a:r>
                      <a:endParaRPr sz="1100" b="0" i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Members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Sellers</a:t>
                      </a:r>
                      <a:endParaRPr sz="1100" i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-Bid specialist</a:t>
                      </a:r>
                      <a:endParaRPr sz="1100" i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-Proposal Support Manager</a:t>
                      </a:r>
                      <a:endParaRPr sz="1100" i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 Product Design team</a:t>
                      </a:r>
                      <a:endParaRPr sz="1100" i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85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endParaRPr sz="1100" b="0" i="1" u="none" strike="noStrike" cap="none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oogle Shape;96;p2">
            <a:extLst>
              <a:ext uri="{FF2B5EF4-FFF2-40B4-BE49-F238E27FC236}">
                <a16:creationId xmlns:a16="http://schemas.microsoft.com/office/drawing/2014/main" id="{63C029F7-2A90-5864-4B8F-782ECAC3B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732970"/>
              </p:ext>
            </p:extLst>
          </p:nvPr>
        </p:nvGraphicFramePr>
        <p:xfrm>
          <a:off x="696161" y="4523306"/>
          <a:ext cx="8525625" cy="219931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0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7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DMAIC</a:t>
                      </a:r>
                      <a:endParaRPr/>
                    </a:p>
                  </a:txBody>
                  <a:tcPr marL="91450" marR="9145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Start / End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Operational Metric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Baseline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Target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Define</a:t>
                      </a:r>
                      <a:endParaRPr/>
                    </a:p>
                  </a:txBody>
                  <a:tcPr marL="91450" marR="9145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 6 ~ Oct 10</a:t>
                      </a:r>
                      <a:endParaRPr sz="1100" b="0" i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457200" marR="0" lvl="0" indent="-29845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of transaction taking more time then defined SLA</a:t>
                      </a:r>
                      <a:endParaRPr sz="1100" b="0" i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29845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i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Cycle Time</a:t>
                      </a:r>
                      <a:endParaRPr sz="1100" i="1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-29845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Calibri"/>
                        <a:buAutoNum type="arabicPeriod"/>
                      </a:pPr>
                      <a:r>
                        <a:rPr lang="en-US" sz="1100" i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First time approval rate</a:t>
                      </a:r>
                      <a:endParaRPr sz="1100" i="1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304800" marR="0" lvl="0" indent="-30480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Defect: </a:t>
                      </a:r>
                      <a:r>
                        <a:rPr lang="en-US" sz="1100" i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Transactions that take more than 35 days</a:t>
                      </a:r>
                      <a:endParaRPr dirty="0"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days</a:t>
                      </a:r>
                      <a:endParaRPr sz="1100" b="0" i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Improving operational efficiency by 15%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</a:t>
                      </a:r>
                      <a:endParaRPr/>
                    </a:p>
                  </a:txBody>
                  <a:tcPr marL="91450" marR="9145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 10 ~ Oct 20</a:t>
                      </a:r>
                      <a:endParaRPr sz="1100" b="0" i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Analyze</a:t>
                      </a:r>
                      <a:endParaRPr/>
                    </a:p>
                  </a:txBody>
                  <a:tcPr marL="91450" marR="9145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Oct 21 ~ Nov 9</a:t>
                      </a:r>
                      <a:endParaRPr sz="1100" b="0" i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Expected Benefits - </a:t>
                      </a:r>
                      <a:r>
                        <a:rPr lang="en-US" sz="1100" i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1100" i="1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omplexity and </a:t>
                      </a:r>
                      <a:r>
                        <a:rPr lang="en-US" sz="1100" i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</a:t>
                      </a:r>
                      <a:r>
                        <a:rPr lang="en-US" sz="1100" i="1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delay in pr</a:t>
                      </a:r>
                      <a:r>
                        <a:rPr lang="en-US" sz="1100" i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oposal </a:t>
                      </a:r>
                      <a:r>
                        <a:rPr lang="en-US" sz="1100" i="1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</a:t>
                      </a:r>
                      <a:r>
                        <a:rPr lang="en-US" sz="1100" i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that impacts the </a:t>
                      </a:r>
                      <a:r>
                        <a:rPr lang="en-US" sz="1100" i="1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1" i="1" u="none" strike="noStrike" cap="non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Projected Savings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Improve</a:t>
                      </a:r>
                      <a:endParaRPr/>
                    </a:p>
                  </a:txBody>
                  <a:tcPr marL="91450" marR="9145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10 ~ Dec 31</a:t>
                      </a:r>
                      <a:endParaRPr sz="1100" b="0" i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Benefits:</a:t>
                      </a: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</a:t>
                      </a:r>
                      <a:r>
                        <a:rPr lang="en-US" sz="11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 company will able be able to increase revenue by ~$450M and increase their market share too and could see a significant cost reduction</a:t>
                      </a:r>
                      <a:endParaRPr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 Benefits:</a:t>
                      </a:r>
                      <a:r>
                        <a:rPr lang="en-US" sz="1100" i="1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 will become more efficient and smoother</a:t>
                      </a:r>
                      <a:endParaRPr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4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sng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Strategic Benefits:</a:t>
                      </a:r>
                      <a:r>
                        <a:rPr lang="en-US" sz="1100" b="0" i="1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sales lead with effective resource utilization</a:t>
                      </a:r>
                      <a:endParaRPr sz="1100" i="1" u="sng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i="1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~$450M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 1, 2024</a:t>
                      </a:r>
                    </a:p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</a:t>
                      </a:r>
                    </a:p>
                    <a:p>
                      <a:pPr marL="0" marR="0" lvl="0" indent="0" algn="ctr" rtl="0">
                        <a:lnSpc>
                          <a:spcPct val="10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3C6"/>
                        </a:buClr>
                        <a:buSzPts val="1100"/>
                        <a:buFont typeface="Noto Sans Symbols"/>
                        <a:buNone/>
                      </a:pPr>
                      <a:r>
                        <a:rPr lang="en-US" sz="1100" b="0" i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31, 2024</a:t>
                      </a:r>
                      <a:endParaRPr sz="1100" b="0" i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18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C9F1BF-8D36-8C9F-633C-0E16B2F1ADF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8615F-C1DB-D654-11D6-FC1FBB3FC67B}"/>
              </a:ext>
            </a:extLst>
          </p:cNvPr>
          <p:cNvSpPr txBox="1"/>
          <p:nvPr/>
        </p:nvSpPr>
        <p:spPr>
          <a:xfrm>
            <a:off x="515373" y="450419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Measure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6349ED9-1AE3-C07F-CCC3-12B859A1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79CE25-F88B-3DD7-AAAF-BE7011FB8B4E}"/>
              </a:ext>
            </a:extLst>
          </p:cNvPr>
          <p:cNvSpPr txBox="1"/>
          <p:nvPr/>
        </p:nvSpPr>
        <p:spPr>
          <a:xfrm>
            <a:off x="9094082" y="31852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M</a:t>
            </a:r>
          </a:p>
        </p:txBody>
      </p:sp>
      <p:pic>
        <p:nvPicPr>
          <p:cNvPr id="12" name="Picture 11" descr="A diagram of a flowchart&#10;&#10;Description automatically generated">
            <a:extLst>
              <a:ext uri="{FF2B5EF4-FFF2-40B4-BE49-F238E27FC236}">
                <a16:creationId xmlns:a16="http://schemas.microsoft.com/office/drawing/2014/main" id="{4F27C804-6C1E-9487-D767-18CA815C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0" y="1598418"/>
            <a:ext cx="9138319" cy="3982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675C9A-CEA7-7B90-999A-2F9B94E4315E}"/>
              </a:ext>
            </a:extLst>
          </p:cNvPr>
          <p:cNvSpPr txBox="1"/>
          <p:nvPr/>
        </p:nvSpPr>
        <p:spPr>
          <a:xfrm>
            <a:off x="515373" y="249294"/>
            <a:ext cx="1423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Process map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8BDA1F-1F41-1FA8-C361-BEDCB5C4FBB2}"/>
              </a:ext>
            </a:extLst>
          </p:cNvPr>
          <p:cNvSpPr/>
          <p:nvPr/>
        </p:nvSpPr>
        <p:spPr>
          <a:xfrm>
            <a:off x="1523777" y="2940126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1.9 Days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6DBF311-AA75-59BE-9F7C-2F2EB2BF160C}"/>
              </a:ext>
            </a:extLst>
          </p:cNvPr>
          <p:cNvSpPr/>
          <p:nvPr/>
        </p:nvSpPr>
        <p:spPr>
          <a:xfrm>
            <a:off x="2439575" y="3528444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 Days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F3C685-34EA-420F-8D42-8B230B8BD717}"/>
              </a:ext>
            </a:extLst>
          </p:cNvPr>
          <p:cNvSpPr/>
          <p:nvPr/>
        </p:nvSpPr>
        <p:spPr>
          <a:xfrm>
            <a:off x="3254706" y="3528444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 Days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15FBD3-ED7D-F453-03F7-BE24806BA2B1}"/>
              </a:ext>
            </a:extLst>
          </p:cNvPr>
          <p:cNvSpPr/>
          <p:nvPr/>
        </p:nvSpPr>
        <p:spPr>
          <a:xfrm>
            <a:off x="4011114" y="2560914"/>
            <a:ext cx="503548" cy="122601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 Days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47B83A-18A5-2C49-C91B-B0FEB66BBF43}"/>
              </a:ext>
            </a:extLst>
          </p:cNvPr>
          <p:cNvSpPr/>
          <p:nvPr/>
        </p:nvSpPr>
        <p:spPr>
          <a:xfrm>
            <a:off x="4044668" y="3498124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0.6 Days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94A133-F69F-4AEB-1767-880B9E312D23}"/>
              </a:ext>
            </a:extLst>
          </p:cNvPr>
          <p:cNvSpPr/>
          <p:nvPr/>
        </p:nvSpPr>
        <p:spPr>
          <a:xfrm>
            <a:off x="4881269" y="4149287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3.6 Days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FB73EC9-0483-0DDC-0CB2-2297B84DA4E9}"/>
              </a:ext>
            </a:extLst>
          </p:cNvPr>
          <p:cNvSpPr/>
          <p:nvPr/>
        </p:nvSpPr>
        <p:spPr>
          <a:xfrm>
            <a:off x="5629797" y="4695737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 Days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182E608-41C1-C295-9798-8F2FF3DFD1BD}"/>
              </a:ext>
            </a:extLst>
          </p:cNvPr>
          <p:cNvSpPr/>
          <p:nvPr/>
        </p:nvSpPr>
        <p:spPr>
          <a:xfrm>
            <a:off x="6398533" y="4695737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4.0 Days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8EF01A-E9D8-DBAF-1AD2-681D1EBFAE35}"/>
              </a:ext>
            </a:extLst>
          </p:cNvPr>
          <p:cNvSpPr/>
          <p:nvPr/>
        </p:nvSpPr>
        <p:spPr>
          <a:xfrm>
            <a:off x="6409495" y="3482724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3.0 Days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17111F-675F-D37C-BE9A-B27A213F57D2}"/>
              </a:ext>
            </a:extLst>
          </p:cNvPr>
          <p:cNvSpPr/>
          <p:nvPr/>
        </p:nvSpPr>
        <p:spPr>
          <a:xfrm>
            <a:off x="6398533" y="2629940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0.4 Days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547DB12-F0A7-BD56-C4DC-0CBE1C9D6601}"/>
              </a:ext>
            </a:extLst>
          </p:cNvPr>
          <p:cNvSpPr/>
          <p:nvPr/>
        </p:nvSpPr>
        <p:spPr>
          <a:xfrm>
            <a:off x="7271969" y="3498124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0.5 Days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C443971-52C7-C14C-9700-4016E54D03D0}"/>
              </a:ext>
            </a:extLst>
          </p:cNvPr>
          <p:cNvSpPr/>
          <p:nvPr/>
        </p:nvSpPr>
        <p:spPr>
          <a:xfrm>
            <a:off x="7271969" y="506948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2.0 Days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9FAC145-2B36-8BA2-AD57-66A77E542871}"/>
              </a:ext>
            </a:extLst>
          </p:cNvPr>
          <p:cNvSpPr/>
          <p:nvPr/>
        </p:nvSpPr>
        <p:spPr>
          <a:xfrm>
            <a:off x="7271969" y="5489633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0.6 Days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C67130E-2796-B55F-722B-0C66466D360F}"/>
              </a:ext>
            </a:extLst>
          </p:cNvPr>
          <p:cNvSpPr/>
          <p:nvPr/>
        </p:nvSpPr>
        <p:spPr>
          <a:xfrm>
            <a:off x="8008152" y="3514866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Days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41D9329-D4D1-B738-8055-EF3B678E7E1E}"/>
              </a:ext>
            </a:extLst>
          </p:cNvPr>
          <p:cNvSpPr/>
          <p:nvPr/>
        </p:nvSpPr>
        <p:spPr>
          <a:xfrm>
            <a:off x="8008152" y="4103567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3.5 Days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A533D89-B481-C251-0679-9306998D91FC}"/>
              </a:ext>
            </a:extLst>
          </p:cNvPr>
          <p:cNvSpPr/>
          <p:nvPr/>
        </p:nvSpPr>
        <p:spPr>
          <a:xfrm>
            <a:off x="8757819" y="2937068"/>
            <a:ext cx="388912" cy="91440"/>
          </a:xfrm>
          <a:prstGeom prst="roundRect">
            <a:avLst/>
          </a:prstGeom>
          <a:solidFill>
            <a:srgbClr val="B2E5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Days</a:t>
            </a:r>
          </a:p>
        </p:txBody>
      </p:sp>
    </p:spTree>
    <p:extLst>
      <p:ext uri="{BB962C8B-B14F-4D97-AF65-F5344CB8AC3E}">
        <p14:creationId xmlns:p14="http://schemas.microsoft.com/office/powerpoint/2010/main" val="417093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F7DC3F-4E35-CF81-7FC6-C13361677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45" y="1257691"/>
            <a:ext cx="9323056" cy="21880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5399B-0D8E-C10E-D8D5-CF863B7D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C589CE-0878-F8E2-161D-04D2DEC3C9F1}"/>
              </a:ext>
            </a:extLst>
          </p:cNvPr>
          <p:cNvSpPr txBox="1"/>
          <p:nvPr/>
        </p:nvSpPr>
        <p:spPr>
          <a:xfrm>
            <a:off x="9094082" y="31852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563CB-B9FE-AACE-9DC6-66C0E0D86B9A}"/>
              </a:ext>
            </a:extLst>
          </p:cNvPr>
          <p:cNvSpPr/>
          <p:nvPr/>
        </p:nvSpPr>
        <p:spPr>
          <a:xfrm>
            <a:off x="681512" y="5006495"/>
            <a:ext cx="670034" cy="67003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1.9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1BBDAE-9A7E-B905-105C-E37890B56567}"/>
              </a:ext>
            </a:extLst>
          </p:cNvPr>
          <p:cNvSpPr/>
          <p:nvPr/>
        </p:nvSpPr>
        <p:spPr>
          <a:xfrm>
            <a:off x="1498681" y="5006495"/>
            <a:ext cx="670034" cy="67003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2.01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70F08E-C848-98F1-0A93-8809F1EB5B65}"/>
              </a:ext>
            </a:extLst>
          </p:cNvPr>
          <p:cNvSpPr/>
          <p:nvPr/>
        </p:nvSpPr>
        <p:spPr>
          <a:xfrm>
            <a:off x="2283661" y="4946420"/>
            <a:ext cx="790184" cy="79018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3.07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8DA5EC-939F-F6B6-ACFC-7BDF199F18DB}"/>
              </a:ext>
            </a:extLst>
          </p:cNvPr>
          <p:cNvSpPr/>
          <p:nvPr/>
        </p:nvSpPr>
        <p:spPr>
          <a:xfrm>
            <a:off x="3188791" y="4868460"/>
            <a:ext cx="946104" cy="94610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3.57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CEBAFF-62E6-6ED3-B8A7-1D8CF18EEA05}"/>
              </a:ext>
            </a:extLst>
          </p:cNvPr>
          <p:cNvSpPr/>
          <p:nvPr/>
        </p:nvSpPr>
        <p:spPr>
          <a:xfrm>
            <a:off x="4249841" y="5006495"/>
            <a:ext cx="670034" cy="67003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1.98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B1DE05E-A6B7-A0DB-EEBF-2447C724AE98}"/>
              </a:ext>
            </a:extLst>
          </p:cNvPr>
          <p:cNvSpPr/>
          <p:nvPr/>
        </p:nvSpPr>
        <p:spPr>
          <a:xfrm>
            <a:off x="5034821" y="4811785"/>
            <a:ext cx="1200133" cy="120013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7.44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D133DEC-AEFE-47BF-4FC7-2483CE1178C1}"/>
              </a:ext>
            </a:extLst>
          </p:cNvPr>
          <p:cNvSpPr/>
          <p:nvPr/>
        </p:nvSpPr>
        <p:spPr>
          <a:xfrm>
            <a:off x="6366833" y="4884312"/>
            <a:ext cx="914400" cy="914400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3.13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EB20AE-DE15-AF4E-6A0B-8129C7DBFBAC}"/>
              </a:ext>
            </a:extLst>
          </p:cNvPr>
          <p:cNvSpPr/>
          <p:nvPr/>
        </p:nvSpPr>
        <p:spPr>
          <a:xfrm>
            <a:off x="7405813" y="4811785"/>
            <a:ext cx="1200133" cy="120013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6.53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EAE5B5-B1D4-1D8A-292C-9A7C9304D38C}"/>
              </a:ext>
            </a:extLst>
          </p:cNvPr>
          <p:cNvSpPr/>
          <p:nvPr/>
        </p:nvSpPr>
        <p:spPr>
          <a:xfrm>
            <a:off x="8703959" y="5006495"/>
            <a:ext cx="670034" cy="670034"/>
          </a:xfrm>
          <a:prstGeom prst="ellipse">
            <a:avLst/>
          </a:prstGeom>
          <a:solidFill>
            <a:schemeClr val="bg1">
              <a:alpha val="8868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THEJung140" panose="02020603020101020101" pitchFamily="18" charset="-127"/>
                <a:ea typeface="THEJung140" panose="02020603020101020101" pitchFamily="18" charset="-127"/>
              </a:rPr>
              <a:t>2.00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0E1B7F-408A-FD93-907A-00241B371BFE}"/>
              </a:ext>
            </a:extLst>
          </p:cNvPr>
          <p:cNvSpPr txBox="1"/>
          <p:nvPr/>
        </p:nvSpPr>
        <p:spPr>
          <a:xfrm>
            <a:off x="747064" y="4471163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STS1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6576A9-DB09-E840-CA2B-9324E7CB1B18}"/>
              </a:ext>
            </a:extLst>
          </p:cNvPr>
          <p:cNvSpPr txBox="1"/>
          <p:nvPr/>
        </p:nvSpPr>
        <p:spPr>
          <a:xfrm>
            <a:off x="1557019" y="447116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ZQT2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C62669-8B4C-B8CB-9909-AA3F58DA687F}"/>
              </a:ext>
            </a:extLst>
          </p:cNvPr>
          <p:cNvSpPr txBox="1"/>
          <p:nvPr/>
        </p:nvSpPr>
        <p:spPr>
          <a:xfrm>
            <a:off x="2402074" y="447116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ZQT3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B0D006-1C3B-2689-0421-299E2A5D387D}"/>
              </a:ext>
            </a:extLst>
          </p:cNvPr>
          <p:cNvSpPr txBox="1"/>
          <p:nvPr/>
        </p:nvSpPr>
        <p:spPr>
          <a:xfrm>
            <a:off x="3385164" y="447116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ZQT4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ADE4D0-9E88-6C24-7C53-A5A8FD804377}"/>
              </a:ext>
            </a:extLst>
          </p:cNvPr>
          <p:cNvSpPr txBox="1"/>
          <p:nvPr/>
        </p:nvSpPr>
        <p:spPr>
          <a:xfrm>
            <a:off x="4308179" y="447116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ZQT5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16BD4F-792B-FBEB-1D60-950188650B70}"/>
              </a:ext>
            </a:extLst>
          </p:cNvPr>
          <p:cNvSpPr txBox="1"/>
          <p:nvPr/>
        </p:nvSpPr>
        <p:spPr>
          <a:xfrm>
            <a:off x="5349392" y="447116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ZQT6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B09A2A-2D19-B88B-B4B6-6D53A0D81B38}"/>
              </a:ext>
            </a:extLst>
          </p:cNvPr>
          <p:cNvSpPr txBox="1"/>
          <p:nvPr/>
        </p:nvSpPr>
        <p:spPr>
          <a:xfrm>
            <a:off x="6547354" y="4471163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ZQT7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61ABE0-2F97-7085-89C9-CB48E10C1446}"/>
              </a:ext>
            </a:extLst>
          </p:cNvPr>
          <p:cNvSpPr txBox="1"/>
          <p:nvPr/>
        </p:nvSpPr>
        <p:spPr>
          <a:xfrm>
            <a:off x="7720384" y="4471163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ZQT8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82CFF3-8BDD-EFB8-A5FB-5BAC2C0C0C4B}"/>
              </a:ext>
            </a:extLst>
          </p:cNvPr>
          <p:cNvSpPr txBox="1"/>
          <p:nvPr/>
        </p:nvSpPr>
        <p:spPr>
          <a:xfrm>
            <a:off x="8725393" y="4471163"/>
            <a:ext cx="545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STSX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742A14E-849A-7D08-D281-7EECCE635FE0}"/>
              </a:ext>
            </a:extLst>
          </p:cNvPr>
          <p:cNvSpPr txBox="1"/>
          <p:nvPr/>
        </p:nvSpPr>
        <p:spPr>
          <a:xfrm>
            <a:off x="6068159" y="1957803"/>
            <a:ext cx="29488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Out of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75,000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 Transactions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21,079 was ‘Defect’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</a:rPr>
              <a:t>(more than 35 days)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67118-E1FC-169E-DE65-44BF49262E61}"/>
              </a:ext>
            </a:extLst>
          </p:cNvPr>
          <p:cNvSpPr txBox="1"/>
          <p:nvPr/>
        </p:nvSpPr>
        <p:spPr>
          <a:xfrm>
            <a:off x="551264" y="1206014"/>
            <a:ext cx="30584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Distribution of Total Transaction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1D2BF9-7990-07B4-44D1-CE04EEFD9A18}"/>
              </a:ext>
            </a:extLst>
          </p:cNvPr>
          <p:cNvSpPr txBox="1"/>
          <p:nvPr/>
        </p:nvSpPr>
        <p:spPr>
          <a:xfrm>
            <a:off x="7678005" y="1328150"/>
            <a:ext cx="15707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281,053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3155F00-BF4B-5DD4-45C8-1AFB84C27BA1}"/>
              </a:ext>
            </a:extLst>
          </p:cNvPr>
          <p:cNvSpPr/>
          <p:nvPr/>
        </p:nvSpPr>
        <p:spPr>
          <a:xfrm>
            <a:off x="6845449" y="1355486"/>
            <a:ext cx="1098319" cy="25765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DPMO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6E88848-3E56-BDEA-9AD7-B2B1CA901680}"/>
              </a:ext>
            </a:extLst>
          </p:cNvPr>
          <p:cNvSpPr/>
          <p:nvPr/>
        </p:nvSpPr>
        <p:spPr>
          <a:xfrm>
            <a:off x="6845449" y="1663369"/>
            <a:ext cx="1098319" cy="25365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Sigma Level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4C0B11-5BD9-DABC-C2A4-CB1EDC74AB70}"/>
              </a:ext>
            </a:extLst>
          </p:cNvPr>
          <p:cNvCxnSpPr>
            <a:cxnSpLocks/>
          </p:cNvCxnSpPr>
          <p:nvPr/>
        </p:nvCxnSpPr>
        <p:spPr>
          <a:xfrm>
            <a:off x="4647712" y="2839786"/>
            <a:ext cx="4395473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08920B6-E289-91A9-675F-CE4F9B223289}"/>
              </a:ext>
            </a:extLst>
          </p:cNvPr>
          <p:cNvCxnSpPr/>
          <p:nvPr/>
        </p:nvCxnSpPr>
        <p:spPr>
          <a:xfrm>
            <a:off x="532006" y="3764994"/>
            <a:ext cx="88419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52E712-9A78-85A2-D6CB-6D24FD4099D3}"/>
              </a:ext>
            </a:extLst>
          </p:cNvPr>
          <p:cNvSpPr txBox="1"/>
          <p:nvPr/>
        </p:nvSpPr>
        <p:spPr>
          <a:xfrm>
            <a:off x="456413" y="3848513"/>
            <a:ext cx="23134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dirty="0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Where is our bottle-neck?</a:t>
            </a:r>
            <a:endParaRPr kumimoji="0" lang="en-US" sz="13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3D085B-52F2-53C7-5377-F514648BD7F5}"/>
              </a:ext>
            </a:extLst>
          </p:cNvPr>
          <p:cNvSpPr txBox="1"/>
          <p:nvPr/>
        </p:nvSpPr>
        <p:spPr>
          <a:xfrm>
            <a:off x="3837228" y="337575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NEXON Lv2 Gothic Bold" pitchFamily="2" charset="-127"/>
                <a:cs typeface="+mn-cs"/>
              </a:rPr>
              <a:t>32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0CA79D-CF12-9C01-4BC9-564064A60CDA}"/>
              </a:ext>
            </a:extLst>
          </p:cNvPr>
          <p:cNvSpPr txBox="1"/>
          <p:nvPr/>
        </p:nvSpPr>
        <p:spPr>
          <a:xfrm>
            <a:off x="4514360" y="337575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NEXON Lv2 Gothic Bold" pitchFamily="2" charset="-127"/>
                <a:cs typeface="+mn-cs"/>
              </a:rPr>
              <a:t>35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6EA2A4-9C88-D37D-EF66-BAE02CBA18BA}"/>
              </a:ext>
            </a:extLst>
          </p:cNvPr>
          <p:cNvSpPr txBox="1"/>
          <p:nvPr/>
        </p:nvSpPr>
        <p:spPr>
          <a:xfrm>
            <a:off x="9152487" y="3357575"/>
            <a:ext cx="370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NEXON Lv2 Gothic Bold" pitchFamily="2" charset="-127"/>
                <a:cs typeface="+mn-cs"/>
              </a:rPr>
              <a:t>day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4A3C9-21D4-28CF-AEBB-DF02EDA123E6}"/>
              </a:ext>
            </a:extLst>
          </p:cNvPr>
          <p:cNvSpPr txBox="1"/>
          <p:nvPr/>
        </p:nvSpPr>
        <p:spPr>
          <a:xfrm>
            <a:off x="7678005" y="1609889"/>
            <a:ext cx="15707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</a:rPr>
              <a:t>2.08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50B40-AFEC-133E-0EC7-D68CFE8CB51A}"/>
              </a:ext>
            </a:extLst>
          </p:cNvPr>
          <p:cNvSpPr txBox="1"/>
          <p:nvPr/>
        </p:nvSpPr>
        <p:spPr>
          <a:xfrm>
            <a:off x="515373" y="249294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13618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Measure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4C7464-1995-D03E-11E1-F9877254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4BB954-6E09-3472-A3BB-CA540C01184B}"/>
              </a:ext>
            </a:extLst>
          </p:cNvPr>
          <p:cNvSpPr txBox="1"/>
          <p:nvPr/>
        </p:nvSpPr>
        <p:spPr>
          <a:xfrm>
            <a:off x="9094082" y="31852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5ED46-11F5-6B1E-750F-403CA4836301}"/>
              </a:ext>
            </a:extLst>
          </p:cNvPr>
          <p:cNvSpPr txBox="1"/>
          <p:nvPr/>
        </p:nvSpPr>
        <p:spPr>
          <a:xfrm>
            <a:off x="6952578" y="3466799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5AC7-D26C-C239-CD95-BEF83752D53C}"/>
              </a:ext>
            </a:extLst>
          </p:cNvPr>
          <p:cNvSpPr txBox="1"/>
          <p:nvPr/>
        </p:nvSpPr>
        <p:spPr>
          <a:xfrm>
            <a:off x="6042736" y="2350514"/>
            <a:ext cx="3269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</a:rPr>
              <a:t>ZQT6 &amp; ZQT8 is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</a:rPr>
              <a:t>taking a</a:t>
            </a:r>
            <a:r>
              <a:rPr lang="en-US" sz="1600" dirty="0">
                <a:solidFill>
                  <a:prstClr val="white"/>
                </a:solidFill>
                <a:latin typeface="NEXON Lv2 Gothic" pitchFamily="2" charset="-127"/>
                <a:ea typeface="NEXON Lv2 Gothic" pitchFamily="2" charset="-127"/>
              </a:rPr>
              <a:t>bout 50%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NEXON Lv2 Gothic" pitchFamily="2" charset="-127"/>
                <a:ea typeface="NEXON Lv2 Gothic" pitchFamily="2" charset="-127"/>
              </a:rPr>
              <a:t>Of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</a:rPr>
              <a:t>Total T</a:t>
            </a:r>
            <a:r>
              <a:rPr lang="en-US" sz="1600" dirty="0" err="1">
                <a:solidFill>
                  <a:prstClr val="white"/>
                </a:solidFill>
                <a:latin typeface="NEXON Lv2 Gothic" pitchFamily="2" charset="-127"/>
                <a:ea typeface="NEXON Lv2 Gothic" pitchFamily="2" charset="-127"/>
              </a:rPr>
              <a:t>ime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" pitchFamily="2" charset="-127"/>
              <a:ea typeface="NEXON Lv2 Gothic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DCABE-801E-05DE-DE70-F40E995D503E}"/>
              </a:ext>
            </a:extLst>
          </p:cNvPr>
          <p:cNvSpPr txBox="1"/>
          <p:nvPr/>
        </p:nvSpPr>
        <p:spPr>
          <a:xfrm>
            <a:off x="515373" y="249294"/>
            <a:ext cx="1369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NEXON Lv2 Gothic" pitchFamily="2" charset="-127"/>
                <a:ea typeface="NEXON Lv2 Gothic" pitchFamily="2" charset="-127"/>
                <a:cs typeface="+mn-cs"/>
              </a:rPr>
              <a:t>Pareto 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A1F15-58E0-36BB-300D-4EF0EB26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0" y="1113209"/>
            <a:ext cx="5087328" cy="51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AD34D0-40E0-B7DC-0410-92306622BC30}"/>
              </a:ext>
            </a:extLst>
          </p:cNvPr>
          <p:cNvSpPr txBox="1"/>
          <p:nvPr/>
        </p:nvSpPr>
        <p:spPr>
          <a:xfrm>
            <a:off x="2589821" y="2300906"/>
            <a:ext cx="472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ON Lv2 Gothic Bold" pitchFamily="2" charset="-127"/>
                <a:ea typeface="NEXON Lv2 Gothic Bold" pitchFamily="2" charset="-127"/>
                <a:cs typeface="+mn-cs"/>
              </a:rPr>
              <a:t>Analyzing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95AD-D353-080E-08E4-9A701D600A3B}"/>
              </a:ext>
            </a:extLst>
          </p:cNvPr>
          <p:cNvSpPr txBox="1"/>
          <p:nvPr/>
        </p:nvSpPr>
        <p:spPr>
          <a:xfrm>
            <a:off x="3678452" y="2982396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NEXON Lv2 Gothic Light" pitchFamily="2" charset="-127"/>
                <a:ea typeface="NEXON Lv2 Gothic Light" pitchFamily="2" charset="-127"/>
              </a:rPr>
              <a:t>Our Final Suggestion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9BA775-3C7E-74C8-3BEF-74ED35B78829}"/>
              </a:ext>
            </a:extLst>
          </p:cNvPr>
          <p:cNvCxnSpPr>
            <a:cxnSpLocks/>
          </p:cNvCxnSpPr>
          <p:nvPr/>
        </p:nvCxnSpPr>
        <p:spPr>
          <a:xfrm>
            <a:off x="2589821" y="2982501"/>
            <a:ext cx="47263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8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BD3459-4131-7372-CEC5-8B2591C8452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443867" y="2362274"/>
            <a:ext cx="616864" cy="112908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8AD33-4E34-D79B-CB11-68F5ABF11E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515474" y="3491362"/>
            <a:ext cx="1039947" cy="127500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953E6-E388-5640-61CE-C0890A5DC4D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311159" y="2366780"/>
            <a:ext cx="586961" cy="112328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199960-DAC6-4926-B9DB-CEBB2D5BA2B1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206235" y="3490065"/>
            <a:ext cx="1255366" cy="127630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D96B5BB-BA1D-FBB2-4244-D444C6B4D875}"/>
              </a:ext>
            </a:extLst>
          </p:cNvPr>
          <p:cNvSpPr/>
          <p:nvPr/>
        </p:nvSpPr>
        <p:spPr>
          <a:xfrm>
            <a:off x="397454" y="325232"/>
            <a:ext cx="117919" cy="551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79C1A-766C-1067-D2B1-CD214C955C79}"/>
              </a:ext>
            </a:extLst>
          </p:cNvPr>
          <p:cNvSpPr txBox="1"/>
          <p:nvPr/>
        </p:nvSpPr>
        <p:spPr>
          <a:xfrm>
            <a:off x="515373" y="450419"/>
            <a:ext cx="3217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NEXON Lv2 Gothic Bold" pitchFamily="2" charset="-127"/>
                <a:ea typeface="NEXON Lv2 Gothic Bold" pitchFamily="2" charset="-127"/>
              </a:rPr>
              <a:t>Analyzing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99DF3-1124-2564-02A1-40C47DFEFFBA}"/>
              </a:ext>
            </a:extLst>
          </p:cNvPr>
          <p:cNvSpPr txBox="1"/>
          <p:nvPr/>
        </p:nvSpPr>
        <p:spPr>
          <a:xfrm>
            <a:off x="546652" y="239473"/>
            <a:ext cx="387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NEXON Lv2 Gothic" pitchFamily="2" charset="-127"/>
                <a:ea typeface="NEXON Lv2 Gothic" pitchFamily="2" charset="-127"/>
              </a:rPr>
              <a:t>What is root causes of long cycle time?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3BF28A-0790-FB2F-0590-A590C76A02E0}"/>
              </a:ext>
            </a:extLst>
          </p:cNvPr>
          <p:cNvSpPr/>
          <p:nvPr/>
        </p:nvSpPr>
        <p:spPr>
          <a:xfrm>
            <a:off x="7655034" y="2995133"/>
            <a:ext cx="1809064" cy="992458"/>
          </a:xfrm>
          <a:prstGeom prst="roundRect">
            <a:avLst>
              <a:gd name="adj" fmla="val 66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Long Proposal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EXON Lv2 Gothic Bold" pitchFamily="2" charset="-127"/>
                <a:ea typeface="NEXON Lv2 Gothic Bold" pitchFamily="2" charset="-127"/>
              </a:rPr>
              <a:t>Creation Time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40A639-4C5E-A1A4-D142-5ECB329D5B86}"/>
              </a:ext>
            </a:extLst>
          </p:cNvPr>
          <p:cNvCxnSpPr>
            <a:cxnSpLocks/>
          </p:cNvCxnSpPr>
          <p:nvPr/>
        </p:nvCxnSpPr>
        <p:spPr>
          <a:xfrm>
            <a:off x="978823" y="3491362"/>
            <a:ext cx="6483334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A968D0-EB54-F8E3-575F-3B0341C7E57E}"/>
              </a:ext>
            </a:extLst>
          </p:cNvPr>
          <p:cNvSpPr txBox="1"/>
          <p:nvPr/>
        </p:nvSpPr>
        <p:spPr>
          <a:xfrm>
            <a:off x="515373" y="-603608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NEXON Lv2 Gothic" pitchFamily="2" charset="-127"/>
                <a:ea typeface="NEXON Lv2 Gothic" pitchFamily="2" charset="-127"/>
              </a:rPr>
              <a:t>Technical Issues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ACE4D4-EE59-ED52-104C-783104A26E03}"/>
              </a:ext>
            </a:extLst>
          </p:cNvPr>
          <p:cNvSpPr/>
          <p:nvPr/>
        </p:nvSpPr>
        <p:spPr>
          <a:xfrm>
            <a:off x="727813" y="1654063"/>
            <a:ext cx="1432107" cy="708211"/>
          </a:xfrm>
          <a:prstGeom prst="roundRect">
            <a:avLst>
              <a:gd name="adj" fmla="val 6616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Technical Issues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8C830C-BCE7-6B98-4DB4-25FD24C77DC2}"/>
              </a:ext>
            </a:extLst>
          </p:cNvPr>
          <p:cNvSpPr/>
          <p:nvPr/>
        </p:nvSpPr>
        <p:spPr>
          <a:xfrm>
            <a:off x="799420" y="4766367"/>
            <a:ext cx="1432107" cy="708211"/>
          </a:xfrm>
          <a:prstGeom prst="roundRect">
            <a:avLst>
              <a:gd name="adj" fmla="val 6616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Client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Issues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35CFAA-ADD6-A14A-EAF8-1D2F1A46B47D}"/>
              </a:ext>
            </a:extLst>
          </p:cNvPr>
          <p:cNvSpPr/>
          <p:nvPr/>
        </p:nvSpPr>
        <p:spPr>
          <a:xfrm>
            <a:off x="3595105" y="1658569"/>
            <a:ext cx="1432107" cy="708211"/>
          </a:xfrm>
          <a:prstGeom prst="roundRect">
            <a:avLst>
              <a:gd name="adj" fmla="val 6616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Human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Issues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F14FD7E-B121-DC88-617C-A5493F28C432}"/>
              </a:ext>
            </a:extLst>
          </p:cNvPr>
          <p:cNvSpPr/>
          <p:nvPr/>
        </p:nvSpPr>
        <p:spPr>
          <a:xfrm>
            <a:off x="3490181" y="4766367"/>
            <a:ext cx="1432107" cy="708211"/>
          </a:xfrm>
          <a:prstGeom prst="roundRect">
            <a:avLst>
              <a:gd name="adj" fmla="val 6616"/>
            </a:avLst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Process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NEXON LV2 GOTHIC MEDIUM" pitchFamily="2" charset="-127"/>
                <a:ea typeface="NEXON LV2 GOTHIC MEDIUM" pitchFamily="2" charset="-127"/>
              </a:rPr>
              <a:t>Issues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199DD4-D2FA-552E-C229-D0C39D84E876}"/>
              </a:ext>
            </a:extLst>
          </p:cNvPr>
          <p:cNvSpPr txBox="1"/>
          <p:nvPr/>
        </p:nvSpPr>
        <p:spPr>
          <a:xfrm>
            <a:off x="1939299" y="2529118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Inefficient ERP System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61E4DF-D61B-66C2-C43D-34F707477912}"/>
              </a:ext>
            </a:extLst>
          </p:cNvPr>
          <p:cNvSpPr txBox="1"/>
          <p:nvPr/>
        </p:nvSpPr>
        <p:spPr>
          <a:xfrm>
            <a:off x="2104371" y="2816197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System outage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BB6AB-836F-65AA-0FB7-028E47C13997}"/>
              </a:ext>
            </a:extLst>
          </p:cNvPr>
          <p:cNvSpPr txBox="1"/>
          <p:nvPr/>
        </p:nvSpPr>
        <p:spPr>
          <a:xfrm>
            <a:off x="2273645" y="3115352"/>
            <a:ext cx="233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Database configuration issues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823934-2E9A-6D6E-DBCB-584E6DCF59BA}"/>
              </a:ext>
            </a:extLst>
          </p:cNvPr>
          <p:cNvSpPr txBox="1"/>
          <p:nvPr/>
        </p:nvSpPr>
        <p:spPr>
          <a:xfrm>
            <a:off x="2547137" y="3784749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Pricing negotiation delay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D97E16-1A68-17EA-2697-C83341E49CDE}"/>
              </a:ext>
            </a:extLst>
          </p:cNvPr>
          <p:cNvSpPr txBox="1"/>
          <p:nvPr/>
        </p:nvSpPr>
        <p:spPr>
          <a:xfrm>
            <a:off x="2332160" y="4078299"/>
            <a:ext cx="1797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Configuration changes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26F5B-441B-DA29-E2FA-9E66E3ED0AF7}"/>
              </a:ext>
            </a:extLst>
          </p:cNvPr>
          <p:cNvSpPr txBox="1"/>
          <p:nvPr/>
        </p:nvSpPr>
        <p:spPr>
          <a:xfrm>
            <a:off x="4801300" y="2522411"/>
            <a:ext cx="1492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Low response rate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784278-D82D-0224-6B84-1152B484C3F4}"/>
              </a:ext>
            </a:extLst>
          </p:cNvPr>
          <p:cNvSpPr txBox="1"/>
          <p:nvPr/>
        </p:nvSpPr>
        <p:spPr>
          <a:xfrm>
            <a:off x="4954169" y="2816197"/>
            <a:ext cx="1794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Lack of skilled resource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BBB65D-B5DA-0DD7-5472-8E4A804F7126}"/>
              </a:ext>
            </a:extLst>
          </p:cNvPr>
          <p:cNvSpPr txBox="1"/>
          <p:nvPr/>
        </p:nvSpPr>
        <p:spPr>
          <a:xfrm>
            <a:off x="5130034" y="3109983"/>
            <a:ext cx="1879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Multiple agents assigned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9CBD8A-4581-4FBF-BC8F-000A93101153}"/>
              </a:ext>
            </a:extLst>
          </p:cNvPr>
          <p:cNvSpPr txBox="1"/>
          <p:nvPr/>
        </p:nvSpPr>
        <p:spPr>
          <a:xfrm>
            <a:off x="5501093" y="3643185"/>
            <a:ext cx="1366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Tedious process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67287-3754-0516-0728-39E070C289F4}"/>
              </a:ext>
            </a:extLst>
          </p:cNvPr>
          <p:cNvSpPr txBox="1"/>
          <p:nvPr/>
        </p:nvSpPr>
        <p:spPr>
          <a:xfrm>
            <a:off x="5291604" y="3901531"/>
            <a:ext cx="122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Approval delay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F1F044-1CC1-8D61-DCD6-D9652AECC457}"/>
              </a:ext>
            </a:extLst>
          </p:cNvPr>
          <p:cNvSpPr txBox="1"/>
          <p:nvPr/>
        </p:nvSpPr>
        <p:spPr>
          <a:xfrm>
            <a:off x="4997510" y="4179852"/>
            <a:ext cx="181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NEXON Lv2 Gothic Light" pitchFamily="2" charset="-127"/>
                <a:ea typeface="NEXON Lv2 Gothic Light" pitchFamily="2" charset="-127"/>
              </a:rPr>
              <a:t>Lack of documentation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696E70-7C6A-2206-5EA1-DD912989C60B}"/>
              </a:ext>
            </a:extLst>
          </p:cNvPr>
          <p:cNvCxnSpPr>
            <a:cxnSpLocks/>
          </p:cNvCxnSpPr>
          <p:nvPr/>
        </p:nvCxnSpPr>
        <p:spPr>
          <a:xfrm>
            <a:off x="1604408" y="2667618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B9125-E540-6C23-DE22-D6D061B49D97}"/>
              </a:ext>
            </a:extLst>
          </p:cNvPr>
          <p:cNvCxnSpPr>
            <a:cxnSpLocks/>
          </p:cNvCxnSpPr>
          <p:nvPr/>
        </p:nvCxnSpPr>
        <p:spPr>
          <a:xfrm>
            <a:off x="1763434" y="2959166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A4F509-3AF2-7627-5EDF-8A555D9330F4}"/>
              </a:ext>
            </a:extLst>
          </p:cNvPr>
          <p:cNvCxnSpPr>
            <a:cxnSpLocks/>
          </p:cNvCxnSpPr>
          <p:nvPr/>
        </p:nvCxnSpPr>
        <p:spPr>
          <a:xfrm>
            <a:off x="1929086" y="3250714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830C050-4F6F-DF44-0C33-AFC07F12568F}"/>
              </a:ext>
            </a:extLst>
          </p:cNvPr>
          <p:cNvCxnSpPr>
            <a:cxnSpLocks/>
          </p:cNvCxnSpPr>
          <p:nvPr/>
        </p:nvCxnSpPr>
        <p:spPr>
          <a:xfrm>
            <a:off x="4460252" y="2667618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B29697-D010-14AC-D4E1-1F351638DCD3}"/>
              </a:ext>
            </a:extLst>
          </p:cNvPr>
          <p:cNvCxnSpPr>
            <a:cxnSpLocks/>
          </p:cNvCxnSpPr>
          <p:nvPr/>
        </p:nvCxnSpPr>
        <p:spPr>
          <a:xfrm>
            <a:off x="4619278" y="2959166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652859-0DDE-A12E-8A97-482C0088457F}"/>
              </a:ext>
            </a:extLst>
          </p:cNvPr>
          <p:cNvCxnSpPr>
            <a:cxnSpLocks/>
          </p:cNvCxnSpPr>
          <p:nvPr/>
        </p:nvCxnSpPr>
        <p:spPr>
          <a:xfrm>
            <a:off x="4778304" y="3250714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DD6506A-FA0B-0429-BAF9-6AF6DC71D6AD}"/>
              </a:ext>
            </a:extLst>
          </p:cNvPr>
          <p:cNvCxnSpPr>
            <a:cxnSpLocks/>
          </p:cNvCxnSpPr>
          <p:nvPr/>
        </p:nvCxnSpPr>
        <p:spPr>
          <a:xfrm>
            <a:off x="2200756" y="3919949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85464A-8E7E-8CED-BA1E-1664333D3DF2}"/>
              </a:ext>
            </a:extLst>
          </p:cNvPr>
          <p:cNvCxnSpPr>
            <a:cxnSpLocks/>
          </p:cNvCxnSpPr>
          <p:nvPr/>
        </p:nvCxnSpPr>
        <p:spPr>
          <a:xfrm>
            <a:off x="1962217" y="4211497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4E532D-A203-2216-5E87-03465BB9371E}"/>
              </a:ext>
            </a:extLst>
          </p:cNvPr>
          <p:cNvCxnSpPr>
            <a:cxnSpLocks/>
          </p:cNvCxnSpPr>
          <p:nvPr/>
        </p:nvCxnSpPr>
        <p:spPr>
          <a:xfrm>
            <a:off x="5149363" y="3800680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9B3B16-95A7-368F-F09D-49C7C1A9A089}"/>
              </a:ext>
            </a:extLst>
          </p:cNvPr>
          <p:cNvCxnSpPr>
            <a:cxnSpLocks/>
          </p:cNvCxnSpPr>
          <p:nvPr/>
        </p:nvCxnSpPr>
        <p:spPr>
          <a:xfrm>
            <a:off x="4917450" y="4032593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7088379-ED49-87D3-C962-CAF4E26C524D}"/>
              </a:ext>
            </a:extLst>
          </p:cNvPr>
          <p:cNvCxnSpPr>
            <a:cxnSpLocks/>
          </p:cNvCxnSpPr>
          <p:nvPr/>
        </p:nvCxnSpPr>
        <p:spPr>
          <a:xfrm>
            <a:off x="4652406" y="4304262"/>
            <a:ext cx="35173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0FA8FA10-EE6D-29C7-3B68-D9AC017C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95022">
            <a:off x="9055268" y="238327"/>
            <a:ext cx="513176" cy="49506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BE4277D-1B0E-06ED-663E-415A7DDC18A1}"/>
              </a:ext>
            </a:extLst>
          </p:cNvPr>
          <p:cNvSpPr txBox="1"/>
          <p:nvPr/>
        </p:nvSpPr>
        <p:spPr>
          <a:xfrm>
            <a:off x="9125397" y="29973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NEXON Lv2 Gothic Bold" pitchFamily="2" charset="-127"/>
                <a:ea typeface="NEXON Lv2 Gothic Bold" pitchFamily="2" charset="-127"/>
              </a:rPr>
              <a:t>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XON Lv2 Gothic Bold" pitchFamily="2" charset="-127"/>
              <a:ea typeface="NEXON Lv2 Gothic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384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3921</TotalTime>
  <Words>1323</Words>
  <Application>Microsoft Macintosh PowerPoint</Application>
  <PresentationFormat>A4 Paper (210x297 mm)</PresentationFormat>
  <Paragraphs>443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 Light</vt:lpstr>
      <vt:lpstr>Arial</vt:lpstr>
      <vt:lpstr>NEXON Lv2 Gothic Medium</vt:lpstr>
      <vt:lpstr>NEXON LV2 GOTHIC LIGHT</vt:lpstr>
      <vt:lpstr>NEXON Lv2 Gothic Medium</vt:lpstr>
      <vt:lpstr>NEXON Lv2 Gothic Bold</vt:lpstr>
      <vt:lpstr>NEXON LV2 GOTHIC OTF LIGHT</vt:lpstr>
      <vt:lpstr>Noto Sans Symbols</vt:lpstr>
      <vt:lpstr>Calibri</vt:lpstr>
      <vt:lpstr>NEXON LV2 GOTHIC LIGHT</vt:lpstr>
      <vt:lpstr>NEXON Lv2 Gothic</vt:lpstr>
      <vt:lpstr>THEJung140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Jiyoung Lee</dc:creator>
  <cp:lastModifiedBy>Jiyoung Lee</cp:lastModifiedBy>
  <cp:revision>39</cp:revision>
  <dcterms:created xsi:type="dcterms:W3CDTF">2023-11-03T23:33:22Z</dcterms:created>
  <dcterms:modified xsi:type="dcterms:W3CDTF">2023-11-08T05:33:20Z</dcterms:modified>
</cp:coreProperties>
</file>